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5"/>
  </p:sldMasterIdLst>
  <p:notesMasterIdLst>
    <p:notesMasterId r:id="rId25"/>
  </p:notesMasterIdLst>
  <p:sldIdLst>
    <p:sldId id="284" r:id="rId6"/>
    <p:sldId id="371" r:id="rId7"/>
    <p:sldId id="420" r:id="rId8"/>
    <p:sldId id="375" r:id="rId9"/>
    <p:sldId id="421" r:id="rId10"/>
    <p:sldId id="422" r:id="rId11"/>
    <p:sldId id="376" r:id="rId12"/>
    <p:sldId id="424" r:id="rId13"/>
    <p:sldId id="378" r:id="rId14"/>
    <p:sldId id="423" r:id="rId15"/>
    <p:sldId id="425" r:id="rId16"/>
    <p:sldId id="377" r:id="rId17"/>
    <p:sldId id="379" r:id="rId18"/>
    <p:sldId id="380" r:id="rId19"/>
    <p:sldId id="383" r:id="rId20"/>
    <p:sldId id="373" r:id="rId21"/>
    <p:sldId id="381" r:id="rId22"/>
    <p:sldId id="382" r:id="rId23"/>
    <p:sldId id="38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an Agbiriogu" initials="BA"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03" autoAdjust="0"/>
    <p:restoredTop sz="96400" autoAdjust="0"/>
  </p:normalViewPr>
  <p:slideViewPr>
    <p:cSldViewPr snapToGrid="0">
      <p:cViewPr>
        <p:scale>
          <a:sx n="75" d="100"/>
          <a:sy n="75" d="100"/>
        </p:scale>
        <p:origin x="2058" y="88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8/8/2022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ru-Ru" altLang="en-US" dirty="0"/>
          </a:p>
        </p:txBody>
      </p:sp>
      <p:sp>
        <p:nvSpPr>
          <p:cNvPr id="40964" name="Slide Number Placeholder 3">
            <a:extLst>
              <a:ext uri="{FF2B5EF4-FFF2-40B4-BE49-F238E27FC236}">
                <a16:creationId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ru-Ru"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751119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Принцип работы с данными в направлении «вперед» аналогичен принципу работы в обратном направлении: начать следует с вопроса (или нескольких вопросов) и в зависимости от полученных на данные вопросы ответов могут появиться следующие вопросы/ответы.</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10</a:t>
            </a:fld>
            <a:endParaRPr lang="ru-Ru"/>
          </a:p>
        </p:txBody>
      </p:sp>
    </p:spTree>
    <p:extLst>
      <p:ext uri="{BB962C8B-B14F-4D97-AF65-F5344CB8AC3E}">
        <p14:creationId xmlns:p14="http://schemas.microsoft.com/office/powerpoint/2010/main" val="1221690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На этом и следующем слайде даны дополнительные рекомендации по проведению анализа данных.</a:t>
            </a:r>
          </a:p>
          <a:p>
            <a:endParaRPr lang="ru-Ru" dirty="0"/>
          </a:p>
          <a:p>
            <a:pPr algn="l" rtl="0"/>
            <a:r>
              <a:rPr lang="ru-Ru" b="0" i="0" u="none" baseline="0"/>
              <a:t>Во-первых, исследование Модели технологической зрелости содержит «описательные» вопросы, то есть вопросы, которые ставятся, но не засчитываются в итоговый балл зрелости. Эти вопросы включены намеренно. В некоторых случаях они служат в качестве «фильтров», которые указывают на дальнейший ряд вопросов, а в других ситуациях позволяют респондентам «рассказать» о проблемах, с которыми они сталкиваются. На слайде выше приведены некоторые примеры, однако этот перечень не являются исчерпывающим. Оценочным группам необходимо помнить об этих вопросах (в шаблоне анализа Модели технологической зрелости имеются определенные рабочие листы, посвященные ответам на такие вопросы). Эти вопросы могут предоставить богатую контекстную информацию, способствующую интерпретации баллов зрелости и показателей эффективности, и должны быть включены как важная составляющая процедуры анализа.</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11</a:t>
            </a:fld>
            <a:endParaRPr lang="ru-Ru"/>
          </a:p>
        </p:txBody>
      </p:sp>
    </p:spTree>
    <p:extLst>
      <p:ext uri="{BB962C8B-B14F-4D97-AF65-F5344CB8AC3E}">
        <p14:creationId xmlns:p14="http://schemas.microsoft.com/office/powerpoint/2010/main" val="6092189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Работа с данными в направлении «вперед» и «назад» не всегда будет давать четкие ответы. Иногда эффективность и зрелость/возможности не будут указывать в одном и том же направлении. В качестве примера, низкая зрелость/возможности представляют собой </a:t>
            </a:r>
            <a:r>
              <a:rPr lang="ru-Ru" b="0" i="1" u="none" baseline="0"/>
              <a:t>риски</a:t>
            </a:r>
            <a:r>
              <a:rPr lang="ru-Ru" b="0" i="0" u="none" baseline="0"/>
              <a:t>, которые, вероятно, будут влиять на эффективность в долгосрочной перспективе, но такой риск может быть не реализован в течение оцениваемого периода. Это не означает, что низкую зрелость/возможности следует игнорировать в рамках анализа/рекомендаций/результатов оценки.</a:t>
            </a:r>
          </a:p>
          <a:p>
            <a:endParaRPr lang="ru-Ru" dirty="0"/>
          </a:p>
          <a:p>
            <a:pPr algn="l" rtl="0"/>
            <a:r>
              <a:rPr lang="ru-Ru" b="0" i="0" u="none" baseline="0"/>
              <a:t>Кроме того, не все аспекты зрелости/возможностей учитываются в КПЭ. Например, не существует КПЭ, который бы напрямую оценивал хранение опасных материалов. Это не означает, к примеру, что полученные выводы следует игнорировать, если в стране отсутствуют протоколы или допустимые практики обработки опасных материалов.</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12</a:t>
            </a:fld>
            <a:endParaRPr lang="ru-Ru"/>
          </a:p>
        </p:txBody>
      </p:sp>
    </p:spTree>
    <p:extLst>
      <p:ext uri="{BB962C8B-B14F-4D97-AF65-F5344CB8AC3E}">
        <p14:creationId xmlns:p14="http://schemas.microsoft.com/office/powerpoint/2010/main" val="1927516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13</a:t>
            </a:fld>
            <a:endParaRPr lang="ru-Ru"/>
          </a:p>
        </p:txBody>
      </p:sp>
    </p:spTree>
    <p:extLst>
      <p:ext uri="{BB962C8B-B14F-4D97-AF65-F5344CB8AC3E}">
        <p14:creationId xmlns:p14="http://schemas.microsoft.com/office/powerpoint/2010/main" val="2115976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b="0" i="0" u="none" baseline="0"/>
              <a:t>В предыдущем разделе подчеркивалось, каким образом следует проводить анализ по всем оценкам для получения надежных результатов и рекомендаций. При этом время/ресурсы или пределы компетенции некоторых оценок могут предусматривать более углубленное изучение данных. Это может помочь в оказании влияния на виды анализа, описанные в предыдущем разделе, или в формулировке гипотезы для дальнейшего изучения.</a:t>
            </a:r>
            <a:endParaRPr lang="ru-Ru" dirty="0"/>
          </a:p>
          <a:p>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14</a:t>
            </a:fld>
            <a:endParaRPr lang="ru-Ru"/>
          </a:p>
        </p:txBody>
      </p:sp>
    </p:spTree>
    <p:extLst>
      <p:ext uri="{BB962C8B-B14F-4D97-AF65-F5344CB8AC3E}">
        <p14:creationId xmlns:p14="http://schemas.microsoft.com/office/powerpoint/2010/main" val="24613286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Принимая во внимание данные пояснения, можно предпринять более продвинутый анализ. Например, перед оценкой, возможно, было установлено, что какая-либо определенная тема, новая инициатива или другой вопрос представляет особый интерес для заинтересованных сторон цепи поставок. В примере на слайде предполагается, что электронная Информационная система управления логистикой развернута и присутствует в некоторых частях страны, но отсутствует в других областях (то есть имеет место неоднородность использования электронной Информационной системы управления логистикой). Вопросы такого типа можно исследовать, чтобы понять, существует ли связь с определенными измерительными показателями эффективности. Опять же, это не причинно-следственный анализ, однако при обнаружении сильной и постоянной связи, существует возможность (на первоначальной основе) сделать из такого анализа некоторые выводы.</a:t>
            </a:r>
          </a:p>
          <a:p>
            <a:endParaRPr lang="ru-Ru" baseline="0" dirty="0"/>
          </a:p>
          <a:p>
            <a:pPr algn="l" rtl="0"/>
            <a:r>
              <a:rPr lang="ru-Ru" b="0" i="0" u="none" baseline="0"/>
              <a:t>Второй подход заключается в рассмотрении объема данных, собранных в рамках NSCA, в качестве «больших данных» и использовании методик извлечения информации из данных, которые применяются для машинного обучения, или других статистических методик формулировки гипотез для формулировки гипотезы в целях ее дальнейшего изучения.</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15</a:t>
            </a:fld>
            <a:endParaRPr lang="ru-Ru"/>
          </a:p>
        </p:txBody>
      </p:sp>
    </p:spTree>
    <p:extLst>
      <p:ext uri="{BB962C8B-B14F-4D97-AF65-F5344CB8AC3E}">
        <p14:creationId xmlns:p14="http://schemas.microsoft.com/office/powerpoint/2010/main" val="8265716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Цепи поставок представляют собой сложные системы. Большинство статистических процессов, таких как простая регрессия наименьших квадратов, основаны на предположениях, что один или несколько факторов являются причиной другого фактора. Иными словами, они не включают в рассмотрение схемы обратной связи. Кроме того, они не подходят для обработки большого количества вводных данных и множества выходных данных/измерительных показателей эффективности. Цепи поставок больше похожи на метеосистемы. Например, метеоролог не используют регрессионные методы для составления прогнозов погоды. Они скорее применяют сложные модели, включающие воздушные потоки, влажность и пр., в попытках имитации того, каким образом будет меняться в будущем температура, дожди, ветер и пр. Такие метеорологические модели требуют огромного количества данных. С концептуальной точки зрения можно представить себе такую модель цепи поставок, однако она также потребовала бы большого количества данных и пр.</a:t>
            </a:r>
          </a:p>
          <a:p>
            <a:endParaRPr lang="ru-Ru" baseline="0" dirty="0"/>
          </a:p>
          <a:p>
            <a:pPr algn="l" rtl="0"/>
            <a:r>
              <a:rPr lang="ru-Ru" b="0" i="0" u="none" baseline="0"/>
              <a:t>Нельзя сказать, что статистические методы невозможно использовать для собираемых в рамках NSCA данных, однако (давайте напомним) такие методы подлежат интерпретации и использованию с осторожностью и соответствующими оговорками. </a:t>
            </a:r>
            <a:r>
              <a:rPr lang="ru-Ru" b="0" i="0" u="sng" baseline="0"/>
              <a:t>Некоторые </a:t>
            </a:r>
            <a:r>
              <a:rPr lang="ru-Ru" b="0" i="0" u="none" baseline="0"/>
              <a:t>из таких оговорок приведены на следующих слайдах.</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16</a:t>
            </a:fld>
            <a:endParaRPr lang="ru-Ru"/>
          </a:p>
        </p:txBody>
      </p:sp>
    </p:spTree>
    <p:extLst>
      <p:ext uri="{BB962C8B-B14F-4D97-AF65-F5344CB8AC3E}">
        <p14:creationId xmlns:p14="http://schemas.microsoft.com/office/powerpoint/2010/main" val="18585129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Рекомендуемая формула расчета величины выборки для NSCA основана на указанном уровне достоверности и пределе погрешности. Иными словами, она разработана для точной оценки плюс-минус указанная степень неопределенности. Это не та же формула расчета величины выборки, которая использовалась бы при необходимости проведения более продвинутого статистического анализа, чем точная оценка. Недостаточная величина выборки может приводить к ошибкам II типа.</a:t>
            </a:r>
          </a:p>
          <a:p>
            <a:endParaRPr lang="ru-Ru" baseline="0" dirty="0"/>
          </a:p>
          <a:p>
            <a:pPr algn="l" rtl="0"/>
            <a:r>
              <a:rPr lang="ru-Ru" b="0" i="0" u="none" baseline="0"/>
              <a:t>Исследование Модели технологической зрелости содержит сотни вопросов; попытка построения статистической модели с помощью сотен переменных представляет трудность. Кроме того, Модель технологической зрелости направлена на попытку наглядно изобразить зрелость/возможности, а это понятия, которые не поддаются прямому измерению и могут быть измерены лишь косвенно с помощью ряда вопросов. При этом исследование не было разработано для статистической оценки косвенно измеряемых переменных.</a:t>
            </a:r>
          </a:p>
          <a:p>
            <a:endParaRPr lang="ru-Ru" baseline="0" dirty="0"/>
          </a:p>
          <a:p>
            <a:pPr algn="l" rtl="0"/>
            <a:r>
              <a:rPr lang="ru-Ru" b="0" i="0" u="none" baseline="0"/>
              <a:t>Данные NSCA собираются либо в конкретный момент времени (для Модели технологической зрелости и некоторых КПЭ), либо в течение ограниченного срока, например, шести месяцев или одного года (по некоторым КПЭ). Этого может оказаться недостаточно для правильной оценки цепи поставок в комплексе. Статистические модели также требуют многочисленных наблюдений за результатами (эффективностью) и вводными данными. В случае, когда имеется один центральный склад, наблюдения не носят множественный характер, что представляет собой проблему.</a:t>
            </a:r>
          </a:p>
        </p:txBody>
      </p:sp>
      <p:sp>
        <p:nvSpPr>
          <p:cNvPr id="4" name="Slide Number Placeholder 3"/>
          <p:cNvSpPr>
            <a:spLocks noGrp="1"/>
          </p:cNvSpPr>
          <p:nvPr>
            <p:ph type="sldNum" sz="quarter" idx="10"/>
          </p:nvPr>
        </p:nvSpPr>
        <p:spPr/>
        <p:txBody>
          <a:bodyPr/>
          <a:lstStyle/>
          <a:p>
            <a:pPr algn="l" rtl="0"/>
            <a:fld id="{CD5D8AE4-A521-4C93-931F-3604DC391183}" type="slidenum">
              <a:rPr/>
              <a:t>17</a:t>
            </a:fld>
            <a:endParaRPr lang="ru-Ru"/>
          </a:p>
        </p:txBody>
      </p:sp>
    </p:spTree>
    <p:extLst>
      <p:ext uri="{BB962C8B-B14F-4D97-AF65-F5344CB8AC3E}">
        <p14:creationId xmlns:p14="http://schemas.microsoft.com/office/powerpoint/2010/main" val="38529507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Всегда существует возможность проведения статистического анализа. В вышеприведенном примере на оси Х приведены баллы зрелости по модулю «Складирование и хранение» исследования Модели технологической зрелости по разным точкам оказания услуг. На оси Y указано среднее количество дней, в которые наблюдался дефицит товаров-маркеров. Через данные проходит линия тренда, которая указывает, что точки оказания услуг с более высокими баллами зрелости также обладали (небольшой) тенденцией к меньшему количеству дней дефицита, в среднем. При использовании линии тренда возникает несколько проблем: (1.) Зрелость измеряется в конце шестимесячного периода оценки и неизвестно, в какой степени зрелость менялась в течение данного шестимесячного срока. (2.) Вероятно, существует множество других причин дефицита/дней дефицита, которые не учитываются в данном анализе (то есть результаты, возможно, носят искаженный характер). (3.) Линия тренда указывает на среднее значение, но изучение данных может быть более информативным, чем рассмотрение линии тренда. В вышеприведенном примере большинство точек оказания услуг набрали балл зрелости от 0,3 до 0,6. В этом диапазоне были несколько объектов, в которых не наблюдался дефицит, а также объект, где количество дней дефицита достигало 6 (в среднем по всем товарам-маркерам). Если исключить объекты с баллом зрелости ниже 0,3 и выше 0,6 из анализа, то мы не увидим никакой тенденции.</a:t>
            </a:r>
          </a:p>
          <a:p>
            <a:endParaRPr lang="ru-Ru" baseline="0" dirty="0"/>
          </a:p>
          <a:p>
            <a:pPr algn="l" rtl="0"/>
            <a:r>
              <a:rPr lang="ru-Ru" b="0" i="0" u="none" baseline="0"/>
              <a:t>Это НЕ значит, что рассмотрение данных таким образом бессмысленно. В вышеприведенном примере данные, изображенные таким образом демонстрируют, например, что два объекта набрали более высокие баллы зрелости (больше 0,6), чем другие объекты, а один объект получил более низкий (менее 0,3) балл зрелости, чем другие объекты. Кроме того, на двух-трех объектах наблюдалось больше дней дефицита, чем на других. Возвращаясь к данным для оценки, эти пять-шесть объектов могут быть полезны, так как могут помочь определить, что можно предпринять, или выявить проблему, которая в противном случае была бы неочевидной (например, относились ли три объекта с большим количество дней дефицита к одному и тому же району? Испытывали ли они проблемы с размещением заказов или подключением к сети Интернет? и пр.). Эти сведения также могут быть полезными с точки зрения обеспечения точности используемых данных.</a:t>
            </a:r>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ru-R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14120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Большинство таких видов дополнительного анализа может включать рассмотрение специальных данных по объекту и сопоставление переменных (КПЭ, оценка зрелости, ответы на отдельные вопросы) между всеми объектами. Потенциально такая работа является крайне полезной и наводящей на размышления, однако необходимо следить за тем, чтобы не преувеличивать или не оценивать ошибочно результаты таких видов анализа.</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19</a:t>
            </a:fld>
            <a:endParaRPr lang="ru-Ru"/>
          </a:p>
        </p:txBody>
      </p:sp>
    </p:spTree>
    <p:extLst>
      <p:ext uri="{BB962C8B-B14F-4D97-AF65-F5344CB8AC3E}">
        <p14:creationId xmlns:p14="http://schemas.microsoft.com/office/powerpoint/2010/main" val="3603362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Повторяющийся: Процедура анализа должна пройти через несколько раундов. В ходе первого раунда необходимо поднять некоторые вопросы/гипотезы, которые затем можно изучать. Вовлечение на разных этапах разных людей обеспечивает «проверку на соответствие действительности» и позволяет получить новые идеи/интерпретацию данных.</a:t>
            </a:r>
          </a:p>
          <a:p>
            <a:endParaRPr lang="ru-Ru" baseline="0" dirty="0"/>
          </a:p>
          <a:p>
            <a:pPr algn="l" rtl="0"/>
            <a:r>
              <a:rPr lang="ru-Ru" b="0" i="0" u="none" baseline="0"/>
              <a:t>Групповой вид деятельности: Основная оценочная группа, руководящий комитет и группа управления могут все вместе участвовать в анализе и интерпретации выводов, хотя большую часть работы выполняет основная оценочная группа под руководством лидера проекта.</a:t>
            </a:r>
          </a:p>
          <a:p>
            <a:endParaRPr lang="ru-Ru" baseline="0" dirty="0"/>
          </a:p>
          <a:p>
            <a:pPr algn="l" rtl="0"/>
            <a:r>
              <a:rPr lang="ru-Ru" b="0" i="0" u="none" baseline="0"/>
              <a:t>Сами по себе цифры не позволяют составить ясную картину. В конечном итоге анализ позволяет создать историю (или несколько историй) о цепи поставок и описать те методы, которые, по-видимому, хорошо работают и могут использоваться в качестве основы, а также области для доработки. </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2</a:t>
            </a:fld>
            <a:endParaRPr lang="ru-Ru"/>
          </a:p>
        </p:txBody>
      </p:sp>
    </p:spTree>
    <p:extLst>
      <p:ext uri="{BB962C8B-B14F-4D97-AF65-F5344CB8AC3E}">
        <p14:creationId xmlns:p14="http://schemas.microsoft.com/office/powerpoint/2010/main" val="1918517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В ходе оценки выполняется сбор трех видов данных: карты цепи поставок, данных по КПЭ и исследования Модели технологической зрелости (которое включает «основные» модули и «сквозные» модули, поддерживающие все основные функции цепи поставок). Кроме того, оценочная группа должна собрать сведения о цепи поставок из имеющихся документов, отчетов и пр. Эти данные не следует игнорировать в ходе анализа, так как они должны влиять на рекомендации (например, источники могут указывать на новые инициативы, виды деятельности, которые были опробованы в прошлом, и пр.)</a:t>
            </a:r>
          </a:p>
          <a:p>
            <a:endParaRPr lang="ru-Ru" baseline="0" dirty="0"/>
          </a:p>
          <a:p>
            <a:pPr algn="l" rtl="0"/>
            <a:r>
              <a:rPr lang="ru-Ru" b="0" i="0" u="none" baseline="0"/>
              <a:t>Для анализа важны все данные: понимание структуры цепи поставок (на основании карты цепи поставок) важно для понимания и интерпретации других данных, описания системы здравоохранения и потенциального определения сильных и слабых сторон, избыточности структуры и пр. в конструкции самой цепи поставок.</a:t>
            </a:r>
          </a:p>
          <a:p>
            <a:endParaRPr lang="ru-Ru" baseline="0" dirty="0"/>
          </a:p>
          <a:p>
            <a:pPr algn="l" rtl="0"/>
            <a:r>
              <a:rPr lang="ru-Ru" b="0" i="0" u="none" baseline="0"/>
              <a:t>Зрелость (результаты Модели технологической зрелости) и эффективность (результаты КПЭ) помогают выявить области успеха и области, в которых возможно или желательно дальнейшее развитие.</a:t>
            </a:r>
          </a:p>
          <a:p>
            <a:endParaRPr lang="ru-Ru" baseline="0" dirty="0"/>
          </a:p>
          <a:p>
            <a:pPr algn="l" rtl="0"/>
            <a:r>
              <a:rPr lang="ru-Ru" b="0" i="0" u="none" baseline="0"/>
              <a:t>Структуру, зрелость и эффективность цепи поставок необходимо синтезировать для создания «историй» или получения результатов анализа.</a:t>
            </a:r>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sz="1200" b="0" i="0" u="none" strike="noStrike" kern="1200" cap="none" spc="0" normalizeH="0" baseline="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ru-R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1500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Первый шаг анализа заключается в том, чтобы определить внутри структуры цепи поставок области большей или меньшей эффективности, то есть выявить, какие КПЭ указывают на более или менее желательную производительность в каких областях? Обратите внимание, что в Справочной таблице показателей КПЭ организованы в соответствии с определенными функциями цепи поставок.</a:t>
            </a:r>
          </a:p>
          <a:p>
            <a:endParaRPr lang="ru-Ru" baseline="0" dirty="0"/>
          </a:p>
          <a:p>
            <a:pPr algn="l" rtl="0"/>
            <a:r>
              <a:rPr lang="ru-Ru" b="0" i="0" u="none" baseline="0"/>
              <a:t>Аналогичным образом результаты исследования Модели технологической зрелости могут использоваться для определения степени зрелости.</a:t>
            </a:r>
          </a:p>
          <a:p>
            <a:endParaRPr lang="ru-Ru" baseline="0" dirty="0"/>
          </a:p>
          <a:p>
            <a:pPr algn="l" rtl="0"/>
            <a:r>
              <a:rPr lang="ru-Ru" b="0" i="0" u="none" baseline="0"/>
              <a:t>Как эффективность, так и зрелость относятся к разным функциям цепи поставок (складирование и хранение, распределение, данные и информация и пр.) Они ТАКЖЕ находятся на разных уровнях цепи поставок (склады, точки оказания услуг и пр.). Одна функция может демонстрировать высокую эффективность на одном уровне цепи поставок, а на другом уровне нет. Например, степень зрелости фармакологического надзора на центральном уровне и уровне реферальной больницы может быть очень высокой и при этом практически отсутствовать (крайняя степень незрелости) в медицинских центрах.</a:t>
            </a:r>
          </a:p>
          <a:p>
            <a:endParaRPr lang="ru-Ru" baseline="0" dirty="0"/>
          </a:p>
          <a:p>
            <a:pPr algn="l" rtl="0"/>
            <a:r>
              <a:rPr lang="ru-Ru" b="0" i="0" u="none" baseline="0"/>
              <a:t>Следующим шагом после определения областей более высокой/более низкой эффективности и более высокой/более низкой зрелости является изучение того, каким образом данные два показателя могут взаимодействовать друг с другом (этот вопрос более подробно рассматривается на следующих слайдах). При этом оценочным группам следует понимать, что собранные для NSCA данные не могут ответить на все их вопросы: данные собираются в какой-то один «момент времени». Такие типы данных («сквозные») наиболее полезны при определении корреляций, в то время как установление причин с помощью данных таких типов представляет собой большую трудность. Это не значит, что NSCA не может давать серьезные рекомендации: само по себе определение сильных и слабых сторон может способствовать выдаче надежных рекомендаций по доработке (а собранные данные должны позволять оценочной группе выполнить немного большую работу, чем эта). При этом в ходе анализа и интерпретации данных не следует забывать об ограничениях данных, а определение областей, требующих дальнейшего изучения, представляет собой действенный и полезный результат проведения оценки NSCA.</a:t>
            </a:r>
          </a:p>
        </p:txBody>
      </p:sp>
      <p:sp>
        <p:nvSpPr>
          <p:cNvPr id="4" name="Slide Number Placeholder 3"/>
          <p:cNvSpPr>
            <a:spLocks noGrp="1"/>
          </p:cNvSpPr>
          <p:nvPr>
            <p:ph type="sldNum" sz="quarter" idx="10"/>
          </p:nvPr>
        </p:nvSpPr>
        <p:spPr/>
        <p:txBody>
          <a:bodyPr/>
          <a:lstStyle/>
          <a:p>
            <a:pPr algn="l" rtl="0"/>
            <a:fld id="{CD5D8AE4-A521-4C93-931F-3604DC391183}" type="slidenum">
              <a:rPr/>
              <a:t>4</a:t>
            </a:fld>
            <a:endParaRPr lang="ru-Ru"/>
          </a:p>
        </p:txBody>
      </p:sp>
    </p:spTree>
    <p:extLst>
      <p:ext uri="{BB962C8B-B14F-4D97-AF65-F5344CB8AC3E}">
        <p14:creationId xmlns:p14="http://schemas.microsoft.com/office/powerpoint/2010/main" val="1576587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Наилучшая практика, стремится к которой следует цепям поставок, заключается в повышении собственной эффективности, измеряемой с помощью КПЭ, с течением времени. В связи с этим, критический вопрос оценки — это определение областей с меньшей/менее зрелой эффективностью, а затем определение того, какие аспекты возможностей можно улучшить для обеспечения более высокой производительности (не поступаясь при этом областями с высокой производительностью; также существует вероятность, что внутри цепи поставок имеются различия в уровне возможностей, в связи с чем проводимые в одной части цепи поставок мероприятия могут влиять на другие части цепи поставок).</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5</a:t>
            </a:fld>
            <a:endParaRPr lang="ru-Ru"/>
          </a:p>
        </p:txBody>
      </p:sp>
    </p:spTree>
    <p:extLst>
      <p:ext uri="{BB962C8B-B14F-4D97-AF65-F5344CB8AC3E}">
        <p14:creationId xmlns:p14="http://schemas.microsoft.com/office/powerpoint/2010/main" val="38644136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С концептуальной точки зрения данный слайд рассматривает эффективность как «конечный» результат цепи поставок, в то время как особенности организации и пр. имеют меньшее значение, чем хорошая производительность. Если производительность является «конечным» результатом, изучение данных в обратном направлении означает, что оценочная группа должна начать с производительности (то есть КПЭ), а затем продвигаться в работе от данного «конечного» результата к «началу» — тому, что привело к такому показателю производительности: в данном случае технологической зрелости цепи поставок. Таким образом, работа в обратном направлении подразумевает, что оценочные группы будут использовать данные Модели технологической зрелости для определения/выдвижения гипотезы о том, что вызывает более высокую/низкую производительность. Сюда входит понимание связей между Моделью технологической зрелости и КПЭ.</a:t>
            </a:r>
          </a:p>
          <a:p>
            <a:endParaRPr lang="ru-Ru" baseline="0" dirty="0"/>
          </a:p>
          <a:p>
            <a:pPr algn="l" rtl="0"/>
            <a:r>
              <a:rPr lang="ru-Ru" b="0" i="0" u="none" baseline="0"/>
              <a:t>Следует отметить, что не все КПЭ представляют собой «конечный» результат самих себя: скорее, они представляют «промежуточные» результаты. Например, своевременное размещение заказов важно для обеспечения своевременного заполнения и доставки заказов, что в свою очередь имеет значение для обеспечения запасами в соответствии с планом, а это должно приводить к ограничению дефицитов и наличия товаров с истекшим сроком годности. Таким образом, работая с данными в обратном направлении, аналитической группе следует (безусловно) иметь ввиду аспект «цепочки» цепей поставок.</a:t>
            </a:r>
          </a:p>
          <a:p>
            <a:endParaRPr lang="ru-Ru" baseline="0" dirty="0"/>
          </a:p>
          <a:p>
            <a:pPr algn="l" rtl="0"/>
            <a:r>
              <a:rPr lang="ru-Ru" b="0" i="0" u="none" baseline="0"/>
              <a:t>И наоборот, анализ можно проводить в направлении «вперед», начиная с вводных данных и процесса цепи поставок, а затем отслеживая их по «цепочке» для изучения их возможной связи с производительностью.</a:t>
            </a:r>
          </a:p>
          <a:p>
            <a:endParaRPr lang="ru-Ru" baseline="0" dirty="0"/>
          </a:p>
          <a:p>
            <a:pPr algn="l" rtl="0"/>
            <a:r>
              <a:rPr lang="ru-Ru" b="0" i="0" u="none" baseline="0"/>
              <a:t>С концептуальной точки зрения данные идеи также применимы к «уровням» цепи поставок: анализ можно проводить от центрального уровня вниз или начинать с точек оказания услуг и двигаться вверх к центральному уровню.</a:t>
            </a:r>
          </a:p>
          <a:p>
            <a:endParaRPr lang="ru-Ru" baseline="0" dirty="0"/>
          </a:p>
          <a:p>
            <a:pPr algn="l" rtl="0"/>
            <a:r>
              <a:rPr lang="ru-Ru" b="0" i="0" u="none" baseline="0"/>
              <a:t>Оценочным группам рекомендуется продуманно использовать все указанные методы. Временами изучение в обратном направлении и в направлении «вперед» (или «вверх» и «вниз») будет приводить к одинаковым общим выводам, а иногда — к разным.</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6</a:t>
            </a:fld>
            <a:endParaRPr lang="ru-Ru"/>
          </a:p>
        </p:txBody>
      </p:sp>
    </p:spTree>
    <p:extLst>
      <p:ext uri="{BB962C8B-B14F-4D97-AF65-F5344CB8AC3E}">
        <p14:creationId xmlns:p14="http://schemas.microsoft.com/office/powerpoint/2010/main" val="8527644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На данном слайде представлена упрощенная схема возможного варианта изучения в обратном направлении.</a:t>
            </a:r>
          </a:p>
          <a:p>
            <a:endParaRPr lang="ru-Ru" dirty="0"/>
          </a:p>
          <a:p>
            <a:pPr algn="l" rtl="0"/>
            <a:r>
              <a:rPr lang="ru-Ru" b="0" i="0" u="none" baseline="0"/>
              <a:t>Ячейка с пунктирными границами слева включает данные КПЭ, а ячейка с пунктирными границами справа содержит данные исследования Модели технологической зрелости.</a:t>
            </a:r>
          </a:p>
          <a:p>
            <a:endParaRPr lang="ru-Ru" dirty="0"/>
          </a:p>
          <a:p>
            <a:pPr algn="l" rtl="0"/>
            <a:r>
              <a:rPr lang="ru-Ru" b="0" i="0" u="none" baseline="0"/>
              <a:t>В данном примере существует выявленная проблема дефицита запасов, уровень которого превышает желаемый. Это приводит к ряду вопросов: как выглядит КПЭ обеспечения запасами в соответствии с планом? (если показатель хороший, то проблема кроется в определении обеспечения запасами в соответствии с планом; если не очень хороший, то в чем причины? Заказы доставляются вовремя? В полном объеме? Своевременно и в полном объеме? Если да, то имеют место проблемы с объемами, на которые размещаются заказы, если нет, то почему? Имеется ли дефицит на складах? Если да, достаточно ли запасов закупается? Осуществляют ли поставщики своевременные поставки? Или, может быть, имеет место нехватка человеческих ресурсов для надлежащего отслеживания и контроля запасов?</a:t>
            </a:r>
          </a:p>
          <a:p>
            <a:endParaRPr lang="ru-Ru" baseline="0" dirty="0"/>
          </a:p>
          <a:p>
            <a:pPr algn="l" rtl="0"/>
            <a:r>
              <a:rPr lang="ru-Ru" b="0" i="0" u="none" baseline="0"/>
              <a:t>После проверки промежуточных КПЭ, следует обратить внимание на лежащие в их основе определенные модули Модели технологической зрелости, который также могут указывать на причины несоответствия определенных КПЭ необходимому уровню. В каких областях наблюдается относительно высокая/низкая зрелость?</a:t>
            </a:r>
          </a:p>
          <a:p>
            <a:endParaRPr lang="ru-Ru" baseline="0" dirty="0"/>
          </a:p>
          <a:p>
            <a:pPr algn="l" rtl="0"/>
            <a:r>
              <a:rPr lang="ru-Ru" b="0" i="0" u="none" baseline="0"/>
              <a:t>В данном случае самое главное — это ряд вопросов, которые необходимо задать в отношении данных, и выбор данных для дальнейшего изучения (или нет) будет зависеть от ответов на такие вопросы.</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7</a:t>
            </a:fld>
            <a:endParaRPr lang="ru-Ru"/>
          </a:p>
        </p:txBody>
      </p:sp>
    </p:spTree>
    <p:extLst>
      <p:ext uri="{BB962C8B-B14F-4D97-AF65-F5344CB8AC3E}">
        <p14:creationId xmlns:p14="http://schemas.microsoft.com/office/powerpoint/2010/main" val="2854433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Дефицит представляет собой относительно сложную область исследования с многочисленными возможными факторами, которые могут влиять на более высокую/более низкую производительность. Не все КПЭ настолько сложные, по крайней мере, с точки зрения анализа. В отношении точности прогнозирования существует модуль Модели технологической зрелости по прогнозированию, рассмотрение ответов в котором дает глубокое понимание того, каким образом составляются прогнозы, и что можно улучшить. При этом даже в случае с прогнозированием оценочным группам следует помнить, что существуют вопросы по прогнозированию и в других модулях Модели технологической зрелости (например, человеческие ресурсы, закупки). Например, вопрос 401 раздела «Закупки» относится к тому, имеются ли отсылки к прогнозам в процессах поиска поставщиков и закупок. Если прогнозы не используются в закупках, составители прогнозов могут не видеть ценности своей работы и, как следствие, не пытаться составлять более качественные прогнозы (а с другой стороны, закупочные группы могут не использовать прогнозы, если полагают, что они недостаточно качественные...). В связи с этим, изучение за пределами модуля Модели технологической зрелости по прогнозированию может способствовать выявлению систематических проблем, влияющих на точность прогнозов.</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8</a:t>
            </a:fld>
            <a:endParaRPr lang="ru-Ru"/>
          </a:p>
        </p:txBody>
      </p:sp>
    </p:spTree>
    <p:extLst>
      <p:ext uri="{BB962C8B-B14F-4D97-AF65-F5344CB8AC3E}">
        <p14:creationId xmlns:p14="http://schemas.microsoft.com/office/powerpoint/2010/main" val="38235120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ru-Ru" b="0" i="0" u="none" baseline="0"/>
              <a:t>Для изучения данных в направлении «вперед» аналитическим группам следует начать со сквозных модулей, составляющих цепи поставок, а затем последовательно переходить к более непосредственным причинам показателей эффективности. Например, руководство аптеки/точек продаж/склада может иметь вторичное значение по сравнению с нехваткой финансовых средств (или нет). Работа в обратном направлении может привести к упущению более дистальных/корневых причин.</a:t>
            </a:r>
            <a:endParaRPr lang="ru-Ru" dirty="0"/>
          </a:p>
        </p:txBody>
      </p:sp>
      <p:sp>
        <p:nvSpPr>
          <p:cNvPr id="4" name="Slide Number Placeholder 3"/>
          <p:cNvSpPr>
            <a:spLocks noGrp="1"/>
          </p:cNvSpPr>
          <p:nvPr>
            <p:ph type="sldNum" sz="quarter" idx="10"/>
          </p:nvPr>
        </p:nvSpPr>
        <p:spPr/>
        <p:txBody>
          <a:bodyPr/>
          <a:lstStyle/>
          <a:p>
            <a:pPr algn="l" rtl="0"/>
            <a:fld id="{CD5D8AE4-A521-4C93-931F-3604DC391183}" type="slidenum">
              <a:rPr/>
              <a:t>9</a:t>
            </a:fld>
            <a:endParaRPr lang="ru-Ru"/>
          </a:p>
        </p:txBody>
      </p:sp>
    </p:spTree>
    <p:extLst>
      <p:ext uri="{BB962C8B-B14F-4D97-AF65-F5344CB8AC3E}">
        <p14:creationId xmlns:p14="http://schemas.microsoft.com/office/powerpoint/2010/main" val="1973017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782612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88508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1227001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8/8/2022</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812237"/>
            <a:ext cx="10363200" cy="701731"/>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7880203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Red/Gray 1 Content">
  <p:cSld name="3_Red/Gray 1 Content">
    <p:bg>
      <p:bgPr>
        <a:solidFill>
          <a:schemeClr val="lt1"/>
        </a:solidFill>
        <a:effectLst/>
      </p:bgPr>
    </p:bg>
    <p:spTree>
      <p:nvGrpSpPr>
        <p:cNvPr id="1" name="Shape 137"/>
        <p:cNvGrpSpPr/>
        <p:nvPr/>
      </p:nvGrpSpPr>
      <p:grpSpPr>
        <a:xfrm>
          <a:off x="0" y="0"/>
          <a:ext cx="0" cy="0"/>
          <a:chOff x="0" y="0"/>
          <a:chExt cx="0" cy="0"/>
        </a:xfrm>
      </p:grpSpPr>
      <p:sp>
        <p:nvSpPr>
          <p:cNvPr id="138" name="Shape 138"/>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39" name="Shape 139"/>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40" name="Shape 140"/>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25114905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_Red/Gray 1 Content">
  <p:cSld name="2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3542326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Red/Gray Title Only">
  <p:cSld name="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944998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598979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048511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439288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940397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547887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13608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449322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99580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8/8/2022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679702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8/8/2022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dirty="0"/>
          </a:p>
        </p:txBody>
      </p:sp>
    </p:spTree>
    <p:extLst>
      <p:ext uri="{BB962C8B-B14F-4D97-AF65-F5344CB8AC3E}">
        <p14:creationId xmlns:p14="http://schemas.microsoft.com/office/powerpoint/2010/main" val="3541528314"/>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 id="2147483793" r:id="rId15"/>
    <p:sldLayoutId id="214748379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E1A8982-A8FE-434C-841B-957CA43B7779}"/>
              </a:ext>
            </a:extLst>
          </p:cNvPr>
          <p:cNvSpPr/>
          <p:nvPr/>
        </p:nvSpPr>
        <p:spPr>
          <a:xfrm>
            <a:off x="1824"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spcBef>
                <a:spcPts val="0"/>
              </a:spcBef>
              <a:spcAft>
                <a:spcPts val="0"/>
              </a:spcAft>
              <a:buClrTx/>
              <a:buSzTx/>
              <a:buFontTx/>
              <a:buNone/>
              <a:tabLst/>
              <a:defRPr/>
            </a:pPr>
            <a:endParaRPr kumimoji="0" lang="ru-Ru" sz="1361"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cxnSp>
        <p:nvCxnSpPr>
          <p:cNvPr id="6" name="Straight Connector 5">
            <a:extLst>
              <a:ext uri="{FF2B5EF4-FFF2-40B4-BE49-F238E27FC236}">
                <a16:creationId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65F477E9-DF8E-4C9C-9F9D-9EA894096F0D}"/>
              </a:ext>
            </a:extLst>
          </p:cNvPr>
          <p:cNvSpPr>
            <a:spLocks noGrp="1"/>
          </p:cNvSpPr>
          <p:nvPr/>
        </p:nvSpPr>
        <p:spPr>
          <a:xfrm>
            <a:off x="2362201" y="1479551"/>
            <a:ext cx="8317522" cy="2462213"/>
          </a:xfrm>
          <a:prstGeom prst="rect">
            <a:avLst/>
          </a:prstGeom>
          <a:effectLst/>
        </p:spPr>
        <p:txBody>
          <a:bodyPr anchor="b">
            <a:normAutofit lnSpcReduction="1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spcBef>
                <a:spcPts val="0"/>
              </a:spcBef>
              <a:spcAft>
                <a:spcPts val="0"/>
              </a:spcAft>
              <a:buClrTx/>
              <a:buSzTx/>
              <a:buFontTx/>
              <a:buNone/>
              <a:tabLst/>
              <a:defRPr/>
            </a:pPr>
            <a:r>
              <a:rPr kumimoji="0" lang="ru-Ru" sz="3200" b="0" i="0" u="none" strike="noStrike" kern="1200" cap="none" spc="0" normalizeH="0" baseline="0">
                <a:ln>
                  <a:noFill/>
                </a:ln>
                <a:solidFill>
                  <a:srgbClr val="FFFFFF"/>
                </a:solidFill>
                <a:effectLst/>
                <a:uLnTx/>
                <a:uFillTx/>
                <a:ea typeface="Gill Sans MT" panose="020B0502020104020203" pitchFamily="34" charset="0"/>
                <a:cs typeface="Arial" panose="020B0604020202020204" pitchFamily="34" charset="0"/>
              </a:rPr>
              <a:t>ОБУЧЕНИЕ УЧАСТНИКОВ ОЦЕНКИ НАЦИОНАЛЬНОЙ ЦЕПИ ПОСТАВОК (NSCA 2.0)</a:t>
            </a:r>
          </a:p>
          <a:p>
            <a:pPr marL="0" marR="0" lvl="0" indent="0" algn="l" defTabSz="457200" rtl="0" eaLnBrk="1" fontAlgn="auto" latinLnBrk="0" hangingPunct="1">
              <a:spcBef>
                <a:spcPts val="0"/>
              </a:spcBef>
              <a:spcAft>
                <a:spcPts val="0"/>
              </a:spcAft>
              <a:buClrTx/>
              <a:buSzTx/>
              <a:buFontTx/>
              <a:buNone/>
              <a:tabLst/>
              <a:defRPr/>
            </a:pPr>
            <a:endParaRPr kumimoji="0" lang="ru-Ru" altLang="en-US" sz="3200" b="0" i="0" u="none" strike="noStrike" kern="1200" cap="none" spc="0" normalizeH="0" baseline="0" noProof="0" dirty="0">
              <a:ln>
                <a:noFill/>
              </a:ln>
              <a:solidFill>
                <a:srgbClr val="FFFFFF"/>
              </a:solidFill>
              <a:effectLst/>
              <a:uLnTx/>
              <a:uFillTx/>
              <a:ea typeface="Gill Sans MT" panose="020B0502020104020203" pitchFamily="34" charset="0"/>
              <a:cs typeface="Arial" panose="020B0604020202020204" pitchFamily="34" charset="0"/>
            </a:endParaRPr>
          </a:p>
          <a:p>
            <a:pPr marL="0" marR="0" lvl="0" indent="0" algn="l" defTabSz="457200" rtl="0" eaLnBrk="1" fontAlgn="auto" latinLnBrk="0" hangingPunct="1">
              <a:spcBef>
                <a:spcPts val="0"/>
              </a:spcBef>
              <a:spcAft>
                <a:spcPts val="0"/>
              </a:spcAft>
              <a:buClrTx/>
              <a:buSzTx/>
              <a:buFontTx/>
              <a:buNone/>
              <a:tabLst/>
              <a:defRPr/>
            </a:pPr>
            <a:r>
              <a:rPr kumimoji="0" lang="ru-Ru" sz="3200" b="0" i="0" u="none" strike="noStrike" kern="1200" cap="none" spc="0" normalizeH="0" baseline="0">
                <a:ln>
                  <a:noFill/>
                </a:ln>
                <a:solidFill>
                  <a:srgbClr val="FFFF00"/>
                </a:solidFill>
                <a:effectLst/>
                <a:uLnTx/>
                <a:uFillTx/>
                <a:ea typeface="Gill Sans MT" panose="020B0502020104020203" pitchFamily="34" charset="0"/>
                <a:cs typeface="Arial" panose="020B0604020202020204" pitchFamily="34" charset="0"/>
              </a:rPr>
              <a:t>День 2:  Подход к анализу</a:t>
            </a:r>
            <a:endParaRPr kumimoji="0" lang="ru-Ru" altLang="en-US" sz="3200" b="0" i="0" u="none" strike="noStrike" kern="1200" cap="none" spc="0" normalizeH="0" baseline="0" noProof="0" dirty="0">
              <a:ln>
                <a:noFill/>
              </a:ln>
              <a:solidFill>
                <a:srgbClr val="FFFF00"/>
              </a:solidFill>
              <a:effectLst/>
              <a:uLnTx/>
              <a:uFillTx/>
              <a:ea typeface="Gill Sans MT" panose="020B0502020104020203" pitchFamily="34" charset="0"/>
              <a:cs typeface="Arial" panose="020B0604020202020204" pitchFamily="34" charset="0"/>
            </a:endParaRPr>
          </a:p>
          <a:p>
            <a:pPr marL="0" marR="0" lvl="0" indent="0" algn="l" defTabSz="457200" rtl="0" eaLnBrk="1" fontAlgn="auto" latinLnBrk="0" hangingPunct="1">
              <a:spcBef>
                <a:spcPts val="0"/>
              </a:spcBef>
              <a:spcAft>
                <a:spcPts val="0"/>
              </a:spcAft>
              <a:buClrTx/>
              <a:buSzTx/>
              <a:buFontTx/>
              <a:buNone/>
              <a:tabLst/>
              <a:defRPr/>
            </a:pPr>
            <a:endParaRPr kumimoji="0" lang="ru-Ru" altLang="en-US" sz="800" b="0" i="0" u="none" strike="noStrike" kern="1200" cap="none" spc="0" normalizeH="0" baseline="0" noProof="0" dirty="0">
              <a:ln>
                <a:noFill/>
              </a:ln>
              <a:solidFill>
                <a:srgbClr val="000000"/>
              </a:solidFill>
              <a:effectLst/>
              <a:uLnTx/>
              <a:uFillTx/>
              <a:ea typeface="Gill Sans MT" panose="020B0502020104020203" pitchFamily="34" charset="0"/>
              <a:cs typeface="Arial" panose="020B0604020202020204" pitchFamily="34" charset="0"/>
            </a:endParaRPr>
          </a:p>
        </p:txBody>
      </p:sp>
      <p:pic>
        <p:nvPicPr>
          <p:cNvPr id="39943" name="Picture 3" descr="C:\Users\Mariana Rodrigues\AppData\Local\Microsoft\Windows\INetCacheContent.Word\Horizontal_RGB_294_White.png">
            <a:extLst>
              <a:ext uri="{FF2B5EF4-FFF2-40B4-BE49-F238E27FC236}">
                <a16:creationId xmlns:a16="http://schemas.microsoft.com/office/drawing/2014/main"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918F998B-3CDE-42DF-AF26-6A2CE33904E3}"/>
              </a:ext>
            </a:extLst>
          </p:cNvPr>
          <p:cNvSpPr txBox="1"/>
          <p:nvPr/>
        </p:nvSpPr>
        <p:spPr>
          <a:xfrm>
            <a:off x="6147252" y="6100390"/>
            <a:ext cx="5912774" cy="646331"/>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ru-Ru" sz="1200" i="0" u="none" strike="noStrike" kern="1200" cap="none" spc="0" normalizeH="0" baseline="0">
                <a:ln>
                  <a:noFill/>
                </a:ln>
                <a:solidFill>
                  <a:prstClr val="white"/>
                </a:solidFill>
                <a:effectLst/>
                <a:uLnTx/>
                <a:uFillTx/>
                <a:latin typeface="Arial" panose="020B0604020202020204" pitchFamily="34" charset="0"/>
                <a:cs typeface="Arial" panose="020B0604020202020204" pitchFamily="34" charset="0"/>
              </a:rPr>
              <a:t>Программа Агентства США по международному развитию (USAID) в отношении глобальной цепи поставок в сфере здравоохранения ― Техническая помощь, целевой заказ на оценку национальной цепи поставок </a:t>
            </a:r>
          </a:p>
        </p:txBody>
      </p:sp>
    </p:spTree>
    <p:extLst>
      <p:ext uri="{BB962C8B-B14F-4D97-AF65-F5344CB8AC3E}">
        <p14:creationId xmlns:p14="http://schemas.microsoft.com/office/powerpoint/2010/main" val="3834250746"/>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0"/>
            <a:ext cx="11353800" cy="943556"/>
          </a:xfrm>
        </p:spPr>
        <p:txBody>
          <a:bodyPr>
            <a:noAutofit/>
          </a:bodyPr>
          <a:lstStyle/>
          <a:p>
            <a:pPr algn="l" rtl="0">
              <a:lnSpc>
                <a:spcPct val="100000"/>
              </a:lnSpc>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Примеры изучения данных в направлении «вперед»</a:t>
            </a:r>
          </a:p>
        </p:txBody>
      </p:sp>
      <p:sp>
        <p:nvSpPr>
          <p:cNvPr id="4" name="Text Placeholder 3"/>
          <p:cNvSpPr>
            <a:spLocks noGrp="1"/>
          </p:cNvSpPr>
          <p:nvPr>
            <p:ph idx="1"/>
          </p:nvPr>
        </p:nvSpPr>
        <p:spPr>
          <a:xfrm>
            <a:off x="838200" y="943556"/>
            <a:ext cx="11353800" cy="5793930"/>
          </a:xfrm>
        </p:spPr>
        <p:txBody>
          <a:bodyPr>
            <a:noAutofit/>
          </a:bodyPr>
          <a:lstStyle/>
          <a:p>
            <a:pPr algn="l" rtl="0">
              <a:lnSpc>
                <a:spcPct val="100000"/>
              </a:lnSpc>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Стратегическое планирование и управление: Убедитесь в наличии надлежащих структур и планов по повышению эффективности системы</a:t>
            </a:r>
          </a:p>
          <a:p>
            <a:pPr lvl="1" algn="l" rtl="0">
              <a:lnSpc>
                <a:spcPct val="100000"/>
              </a:lnSpc>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Если их нет, каковы последствия?</a:t>
            </a:r>
          </a:p>
          <a:p>
            <a:pPr lvl="1" algn="l" rtl="0">
              <a:lnSpc>
                <a:spcPct val="100000"/>
              </a:lnSpc>
              <a:buFont typeface="Arial" panose="020B0604020202020204" pitchFamily="34" charset="0"/>
              <a:buChar char="•"/>
            </a:pPr>
            <a:endParaRPr lang="ru-Ru" sz="2000" dirty="0">
              <a:latin typeface="Arial" panose="020B0604020202020204" pitchFamily="34" charset="0"/>
              <a:cs typeface="Arial" panose="020B0604020202020204" pitchFamily="34" charset="0"/>
            </a:endParaRPr>
          </a:p>
          <a:p>
            <a:pPr algn="l" rtl="0">
              <a:lnSpc>
                <a:spcPct val="100000"/>
              </a:lnSpc>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Имеет ли место нехватка финансовых средств: по всей системе или в какой-либо конкретной части системы?</a:t>
            </a:r>
          </a:p>
          <a:p>
            <a:pPr lvl="1" algn="l" rtl="0">
              <a:lnSpc>
                <a:spcPct val="100000"/>
              </a:lnSpc>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(в соответствии с данными предыдущего слайда)</a:t>
            </a:r>
          </a:p>
          <a:p>
            <a:pPr lvl="1" algn="l" rtl="0">
              <a:lnSpc>
                <a:spcPct val="100000"/>
              </a:lnSpc>
              <a:buFont typeface="Arial" panose="020B0604020202020204" pitchFamily="34" charset="0"/>
              <a:buChar char="•"/>
            </a:pPr>
            <a:endParaRPr lang="ru-Ru" sz="2000" dirty="0">
              <a:latin typeface="Arial" panose="020B0604020202020204" pitchFamily="34" charset="0"/>
              <a:cs typeface="Arial" panose="020B0604020202020204" pitchFamily="34" charset="0"/>
            </a:endParaRPr>
          </a:p>
          <a:p>
            <a:pPr algn="l" rtl="0">
              <a:lnSpc>
                <a:spcPct val="100000"/>
              </a:lnSpc>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Хорошо ли понимается и используется Информационная система управления логистикой?</a:t>
            </a:r>
          </a:p>
          <a:p>
            <a:pPr lvl="1" algn="l" rtl="0">
              <a:lnSpc>
                <a:spcPct val="100000"/>
              </a:lnSpc>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Как это влияет на размещение заказов и распределение?</a:t>
            </a:r>
          </a:p>
          <a:p>
            <a:pPr lvl="1" algn="l" rtl="0">
              <a:lnSpc>
                <a:spcPct val="100000"/>
              </a:lnSpc>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Какое воздействие имеет возможность внесения корректировок сотрудниками в случае низкой эффективности?</a:t>
            </a:r>
          </a:p>
          <a:p>
            <a:pPr lvl="1" algn="l" rtl="0">
              <a:lnSpc>
                <a:spcPct val="100000"/>
              </a:lnSpc>
              <a:buFont typeface="Arial" panose="020B0604020202020204" pitchFamily="34" charset="0"/>
              <a:buChar char="•"/>
            </a:pPr>
            <a:endParaRPr lang="ru-Ru" sz="2000" dirty="0">
              <a:latin typeface="Arial" panose="020B0604020202020204" pitchFamily="34" charset="0"/>
              <a:cs typeface="Arial" panose="020B0604020202020204" pitchFamily="34" charset="0"/>
            </a:endParaRPr>
          </a:p>
          <a:p>
            <a:pPr algn="l" rtl="0">
              <a:lnSpc>
                <a:spcPct val="100000"/>
              </a:lnSpc>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Проходят ли сотрудники обучение?</a:t>
            </a:r>
          </a:p>
          <a:p>
            <a:pPr lvl="1" algn="l" rtl="0">
              <a:lnSpc>
                <a:spcPct val="100000"/>
              </a:lnSpc>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Если нет, что это означает с точки зрения других модулей...</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10</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0220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158983"/>
            <a:ext cx="10515600" cy="1325563"/>
          </a:xfrm>
        </p:spPr>
        <p:txBody>
          <a:bodyPr>
            <a:normAutofit/>
          </a:bodyPr>
          <a:lstStyle/>
          <a:p>
            <a:pPr algn="l" rtl="0">
              <a:lnSpc>
                <a:spcPct val="100000"/>
              </a:lnSpc>
            </a:pPr>
            <a:r>
              <a:rPr lang="ru-Ru"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Примечания (1)</a:t>
            </a:r>
          </a:p>
        </p:txBody>
      </p:sp>
      <p:sp>
        <p:nvSpPr>
          <p:cNvPr id="4" name="Text Placeholder 3"/>
          <p:cNvSpPr>
            <a:spLocks noGrp="1"/>
          </p:cNvSpPr>
          <p:nvPr>
            <p:ph idx="1"/>
          </p:nvPr>
        </p:nvSpPr>
        <p:spPr>
          <a:xfrm>
            <a:off x="914399" y="1166580"/>
            <a:ext cx="11277601" cy="5691420"/>
          </a:xfrm>
        </p:spPr>
        <p:txBody>
          <a:bodyPr>
            <a:noAutofit/>
          </a:bodyPr>
          <a:lstStyle/>
          <a:p>
            <a:pPr algn="l" rtl="0">
              <a:lnSpc>
                <a:spcPct val="100000"/>
              </a:lnSpc>
              <a:spcBef>
                <a:spcPts val="1200"/>
              </a:spcBef>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«Описательные» вопросы в Модели технологической зрелости имеют критическое значение для анализа (</a:t>
            </a:r>
            <a:r>
              <a:rPr lang="ru-Ru" sz="2000" b="0" i="0" u="sng" baseline="0">
                <a:latin typeface="Arial" panose="020B0604020202020204" pitchFamily="34" charset="0"/>
                <a:ea typeface="Gill Sans MT" panose="020B0502020104020203" pitchFamily="34" charset="0"/>
                <a:cs typeface="Arial" panose="020B0604020202020204" pitchFamily="34" charset="0"/>
              </a:rPr>
              <a:t>не дополнительные!</a:t>
            </a:r>
            <a:r>
              <a:rPr lang="ru-Ru" sz="2000" b="0" i="0" u="none" baseline="0">
                <a:latin typeface="Arial" panose="020B0604020202020204" pitchFamily="34" charset="0"/>
                <a:ea typeface="Gill Sans MT" panose="020B0502020104020203" pitchFamily="34" charset="0"/>
                <a:cs typeface="Arial" panose="020B0604020202020204" pitchFamily="34" charset="0"/>
              </a:rPr>
              <a:t>)</a:t>
            </a:r>
          </a:p>
          <a:p>
            <a:pPr algn="l" rtl="0">
              <a:lnSpc>
                <a:spcPct val="100000"/>
              </a:lnSpc>
              <a:spcBef>
                <a:spcPts val="1200"/>
              </a:spcBef>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Примеры точек оказания услуг:</a:t>
            </a:r>
          </a:p>
          <a:p>
            <a:pPr lvl="1" algn="l" rtl="0">
              <a:lnSpc>
                <a:spcPct val="100000"/>
              </a:lnSpc>
              <a:spcBef>
                <a:spcPts val="1200"/>
              </a:spcBef>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Какие лимитирующие факторы являются критическими для программ формирования кадрового потенциала руководства цепи поставок?</a:t>
            </a:r>
          </a:p>
          <a:p>
            <a:pPr lvl="1" algn="l" rtl="0">
              <a:lnSpc>
                <a:spcPct val="100000"/>
              </a:lnSpc>
              <a:spcBef>
                <a:spcPts val="1200"/>
              </a:spcBef>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Какие действия предпринимаются после оценки эффективности работы персонала?</a:t>
            </a:r>
          </a:p>
          <a:p>
            <a:pPr lvl="1" algn="l" rtl="0">
              <a:lnSpc>
                <a:spcPct val="100000"/>
              </a:lnSpc>
              <a:spcBef>
                <a:spcPts val="1200"/>
              </a:spcBef>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Какие меры принимались для устранения дефицита бюджета? (например, важно знать если «Меры не принимались»!)</a:t>
            </a:r>
          </a:p>
          <a:p>
            <a:pPr lvl="1" algn="l" rtl="0">
              <a:lnSpc>
                <a:spcPct val="100000"/>
              </a:lnSpc>
              <a:spcBef>
                <a:spcPts val="1200"/>
              </a:spcBef>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Осуществляются ли страховые выплаты своевременно?</a:t>
            </a:r>
          </a:p>
          <a:p>
            <a:pPr lvl="1" algn="l" rtl="0">
              <a:lnSpc>
                <a:spcPct val="100000"/>
              </a:lnSpc>
              <a:spcBef>
                <a:spcPts val="1200"/>
              </a:spcBef>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С какими трудностями вы сталкиваетесь при использовании электронной/бумажной информационной системы управления логистикой?</a:t>
            </a:r>
          </a:p>
          <a:p>
            <a:pPr lvl="1" algn="l" rtl="0">
              <a:lnSpc>
                <a:spcPct val="100000"/>
              </a:lnSpc>
              <a:spcBef>
                <a:spcPts val="1200"/>
              </a:spcBef>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Составляет ли данное предприятие бюджет на информационную систему управления логистикой в рамках общего бюджета организации?</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11</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0480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rtl="0">
              <a:lnSpc>
                <a:spcPct val="100000"/>
              </a:lnSpc>
            </a:pPr>
            <a:r>
              <a:rPr lang="ru-Ru"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Примечания (2)</a:t>
            </a:r>
          </a:p>
        </p:txBody>
      </p:sp>
      <p:sp>
        <p:nvSpPr>
          <p:cNvPr id="4" name="Text Placeholder 3"/>
          <p:cNvSpPr>
            <a:spLocks noGrp="1"/>
          </p:cNvSpPr>
          <p:nvPr>
            <p:ph idx="1"/>
          </p:nvPr>
        </p:nvSpPr>
        <p:spPr>
          <a:xfrm>
            <a:off x="838200" y="1825625"/>
            <a:ext cx="11036300" cy="4351338"/>
          </a:xfrm>
        </p:spPr>
        <p:txBody>
          <a:bodyPr>
            <a:noAutofit/>
          </a:bodyPr>
          <a:lstStyle/>
          <a:p>
            <a:pPr algn="l" rtl="0">
              <a:lnSpc>
                <a:spcPct val="100000"/>
              </a:lnSpc>
              <a:buFont typeface="Wingdings" panose="05000000000000000000" pitchFamily="2" charset="2"/>
              <a:buChar char="ü"/>
            </a:pPr>
            <a:r>
              <a:rPr lang="ru-Ru" b="0" i="0" u="none" baseline="0">
                <a:latin typeface="Arial" panose="020B0604020202020204" pitchFamily="34" charset="0"/>
                <a:ea typeface="Gill Sans MT" panose="020B0502020104020203" pitchFamily="34" charset="0"/>
                <a:cs typeface="Arial" panose="020B0604020202020204" pitchFamily="34" charset="0"/>
              </a:rPr>
              <a:t>Не всегда низкие возможности = низкая эффективность </a:t>
            </a:r>
            <a:br>
              <a:rPr lang="en-US" b="0" i="0" u="none" baseline="0">
                <a:latin typeface="Arial" panose="020B0604020202020204" pitchFamily="34" charset="0"/>
                <a:ea typeface="Gill Sans MT" panose="020B0502020104020203" pitchFamily="34" charset="0"/>
                <a:cs typeface="Arial" panose="020B0604020202020204" pitchFamily="34" charset="0"/>
              </a:rPr>
            </a:br>
            <a:r>
              <a:rPr lang="ru-Ru" b="0" i="0" u="none" baseline="0">
                <a:latin typeface="Arial" panose="020B0604020202020204" pitchFamily="34" charset="0"/>
                <a:ea typeface="Gill Sans MT" panose="020B0502020104020203" pitchFamily="34" charset="0"/>
                <a:cs typeface="Arial" panose="020B0604020202020204" pitchFamily="34" charset="0"/>
              </a:rPr>
              <a:t>(а хорошие возможности не всегда = высокая эффективность)</a:t>
            </a:r>
          </a:p>
          <a:p>
            <a:pPr algn="l" rtl="0">
              <a:lnSpc>
                <a:spcPct val="100000"/>
              </a:lnSpc>
              <a:buFont typeface="Wingdings" panose="05000000000000000000" pitchFamily="2" charset="2"/>
              <a:buChar char="ü"/>
            </a:pPr>
            <a:endParaRPr lang="ru-Ru" dirty="0">
              <a:latin typeface="Arial" panose="020B0604020202020204" pitchFamily="34" charset="0"/>
              <a:cs typeface="Arial" panose="020B0604020202020204" pitchFamily="34" charset="0"/>
            </a:endParaRPr>
          </a:p>
          <a:p>
            <a:pPr algn="l" rtl="0">
              <a:lnSpc>
                <a:spcPct val="100000"/>
              </a:lnSpc>
              <a:buFont typeface="Wingdings" panose="05000000000000000000" pitchFamily="2" charset="2"/>
              <a:buChar char="ü"/>
            </a:pPr>
            <a:r>
              <a:rPr lang="ru-Ru" b="0" i="0" u="none" baseline="0">
                <a:latin typeface="Arial" panose="020B0604020202020204" pitchFamily="34" charset="0"/>
                <a:ea typeface="Gill Sans MT" panose="020B0502020104020203" pitchFamily="34" charset="0"/>
                <a:cs typeface="Arial" panose="020B0604020202020204" pitchFamily="34" charset="0"/>
              </a:rPr>
              <a:t>Некоторые измерения возможностей не оказывают непосредственное влияние на </a:t>
            </a:r>
            <a:r>
              <a:rPr lang="ru-Ru" b="0" i="1" u="none" baseline="0">
                <a:latin typeface="Arial" panose="020B0604020202020204" pitchFamily="34" charset="0"/>
                <a:ea typeface="Gill Sans MT" panose="020B0502020104020203" pitchFamily="34" charset="0"/>
                <a:cs typeface="Arial" panose="020B0604020202020204" pitchFamily="34" charset="0"/>
              </a:rPr>
              <a:t>измеренную</a:t>
            </a:r>
            <a:r>
              <a:rPr lang="ru-Ru" b="0" i="0" u="none" baseline="0">
                <a:latin typeface="Arial" panose="020B0604020202020204" pitchFamily="34" charset="0"/>
                <a:ea typeface="Gill Sans MT" panose="020B0502020104020203" pitchFamily="34" charset="0"/>
                <a:cs typeface="Arial" panose="020B0604020202020204" pitchFamily="34" charset="0"/>
              </a:rPr>
              <a:t> эффективность</a:t>
            </a:r>
          </a:p>
          <a:p>
            <a:pPr lvl="1" algn="l" rtl="0">
              <a:lnSpc>
                <a:spcPct val="100000"/>
              </a:lnSpc>
              <a:buFont typeface="Arial" panose="020B0604020202020204" pitchFamily="34" charset="0"/>
              <a:buChar char="•"/>
            </a:pPr>
            <a:r>
              <a:rPr lang="ru-Ru" sz="2800" b="0" i="0" u="none" baseline="0">
                <a:latin typeface="Arial" panose="020B0604020202020204" pitchFamily="34" charset="0"/>
                <a:ea typeface="Gill Sans MT" panose="020B0502020104020203" pitchFamily="34" charset="0"/>
                <a:cs typeface="Arial" panose="020B0604020202020204" pitchFamily="34" charset="0"/>
              </a:rPr>
              <a:t>Например, хранение опасных материалов</a:t>
            </a:r>
          </a:p>
          <a:p>
            <a:pPr lvl="1" algn="l" rtl="0">
              <a:lnSpc>
                <a:spcPct val="100000"/>
              </a:lnSpc>
              <a:buFont typeface="Arial" panose="020B0604020202020204" pitchFamily="34" charset="0"/>
              <a:buChar char="•"/>
            </a:pPr>
            <a:r>
              <a:rPr lang="ru-Ru" sz="2800" b="1" i="0" u="none" baseline="0">
                <a:latin typeface="Arial" panose="020B0604020202020204" pitchFamily="34" charset="0"/>
                <a:ea typeface="Gill Sans MT" panose="020B0502020104020203" pitchFamily="34" charset="0"/>
                <a:cs typeface="Arial" panose="020B0604020202020204" pitchFamily="34" charset="0"/>
              </a:rPr>
              <a:t>Это не означает, что это неважно</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12</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41833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794" b="0" i="0" u="none" strike="noStrike" kern="1200" cap="none" spc="0" normalizeH="0" baseline="0">
                <a:ln>
                  <a:noFill/>
                </a:ln>
                <a:solidFill>
                  <a:srgbClr val="6C6463"/>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ru-Ru" sz="794" b="0" i="0" u="none" strike="noStrike" kern="1200" cap="none" spc="0" normalizeH="0" baseline="0" noProof="0" dirty="0">
              <a:ln>
                <a:noFill/>
              </a:ln>
              <a:solidFill>
                <a:srgbClr val="6C6463"/>
              </a:solidFill>
              <a:effectLst/>
              <a:uLnTx/>
              <a:uFillTx/>
              <a:latin typeface="Arial" panose="020B0604020202020204" pitchFamily="34" charset="0"/>
              <a:cs typeface="Arial" panose="020B0604020202020204" pitchFamily="34" charset="0"/>
            </a:endParaRPr>
          </a:p>
        </p:txBody>
      </p:sp>
      <p:sp>
        <p:nvSpPr>
          <p:cNvPr id="4" name="Title 3"/>
          <p:cNvSpPr>
            <a:spLocks noGrp="1"/>
          </p:cNvSpPr>
          <p:nvPr>
            <p:ph type="title"/>
          </p:nvPr>
        </p:nvSpPr>
        <p:spPr>
          <a:xfrm>
            <a:off x="7366000" y="2506552"/>
            <a:ext cx="4622800" cy="1963847"/>
          </a:xfrm>
        </p:spPr>
        <p:txBody>
          <a:bodyPr>
            <a:noAutofit/>
          </a:bodyPr>
          <a:lstStyle/>
          <a:p>
            <a:pPr algn="l" rtl="0"/>
            <a:r>
              <a:rPr lang="ru-Ru" sz="3200" b="1" i="0" u="none" baseline="0">
                <a:latin typeface="Arial" panose="020B0604020202020204" pitchFamily="34" charset="0"/>
                <a:ea typeface="Gill Sans MT" panose="020B0502020104020203" pitchFamily="34" charset="0"/>
                <a:cs typeface="Arial" panose="020B0604020202020204" pitchFamily="34" charset="0"/>
              </a:rPr>
              <a:t>Продвинутые виды анализа</a:t>
            </a:r>
            <a:br>
              <a:rPr lang="ru-Ru" sz="3200" b="1">
                <a:latin typeface="Arial" panose="020B0604020202020204" pitchFamily="34" charset="0"/>
                <a:cs typeface="Arial" panose="020B0604020202020204" pitchFamily="34" charset="0"/>
              </a:rPr>
            </a:br>
            <a:r>
              <a:rPr lang="ru-Ru" sz="3200" b="1" i="0" u="none" baseline="0">
                <a:latin typeface="Arial" panose="020B0604020202020204" pitchFamily="34" charset="0"/>
                <a:ea typeface="Gill Sans MT" panose="020B0502020104020203" pitchFamily="34" charset="0"/>
                <a:cs typeface="Arial" panose="020B0604020202020204" pitchFamily="34" charset="0"/>
              </a:rPr>
              <a:t> </a:t>
            </a:r>
            <a:r>
              <a:rPr lang="ru-Ru" sz="3200" b="1" i="1" u="none" baseline="0">
                <a:latin typeface="Arial" panose="020B0604020202020204" pitchFamily="34" charset="0"/>
                <a:ea typeface="Gill Sans MT" panose="020B0502020104020203" pitchFamily="34" charset="0"/>
                <a:cs typeface="Arial" panose="020B0604020202020204" pitchFamily="34" charset="0"/>
              </a:rPr>
              <a:t>(дополнительно, с пояснениями)</a:t>
            </a:r>
            <a:endParaRPr lang="ru-Ru" sz="3200" b="1" i="1" dirty="0">
              <a:latin typeface="Arial" panose="020B0604020202020204" pitchFamily="34" charset="0"/>
              <a:cs typeface="Arial" panose="020B0604020202020204" pitchFamily="34" charset="0"/>
            </a:endParaRPr>
          </a:p>
        </p:txBody>
      </p:sp>
      <p:pic>
        <p:nvPicPr>
          <p:cNvPr id="1027" name="Picture 3" descr="C:\Users\kpilz\AppData\Local\Microsoft\Windows\Temporary Internet Files\Content.IE5\28IUXZGI\1200px-Isotonic_regression.svg[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867" y="689188"/>
            <a:ext cx="6333066" cy="5325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8017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lnSpc>
                <a:spcPct val="100000"/>
              </a:lnSpc>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Почему дополнительные?</a:t>
            </a:r>
          </a:p>
        </p:txBody>
      </p:sp>
      <p:sp>
        <p:nvSpPr>
          <p:cNvPr id="4" name="Text Placeholder 3"/>
          <p:cNvSpPr>
            <a:spLocks noGrp="1"/>
          </p:cNvSpPr>
          <p:nvPr>
            <p:ph idx="1"/>
          </p:nvPr>
        </p:nvSpPr>
        <p:spPr/>
        <p:txBody>
          <a:bodyPr>
            <a:normAutofit/>
          </a:bodyPr>
          <a:lstStyle/>
          <a:p>
            <a:pPr algn="l" rtl="0">
              <a:lnSpc>
                <a:spcPct val="100000"/>
              </a:lnSpc>
              <a:buFont typeface="Wingdings" panose="05000000000000000000" pitchFamily="2" charset="2"/>
              <a:buChar char="ü"/>
            </a:pPr>
            <a:r>
              <a:rPr lang="ru-Ru" sz="3600" b="0" i="0" u="none" baseline="0">
                <a:latin typeface="Arial" panose="020B0604020202020204" pitchFamily="34" charset="0"/>
                <a:ea typeface="Gill Sans MT" panose="020B0502020104020203" pitchFamily="34" charset="0"/>
                <a:cs typeface="Arial" panose="020B0604020202020204" pitchFamily="34" charset="0"/>
              </a:rPr>
              <a:t>Изучение данных для </a:t>
            </a:r>
            <a:r>
              <a:rPr lang="ru-Ru" sz="3600" b="0" i="0" u="sng" baseline="0">
                <a:latin typeface="Arial" panose="020B0604020202020204" pitchFamily="34" charset="0"/>
                <a:ea typeface="Gill Sans MT" panose="020B0502020104020203" pitchFamily="34" charset="0"/>
                <a:cs typeface="Arial" panose="020B0604020202020204" pitchFamily="34" charset="0"/>
              </a:rPr>
              <a:t>формулировки гипотез</a:t>
            </a:r>
            <a:endParaRPr lang="ru-Ru" sz="3600" dirty="0">
              <a:latin typeface="Arial" panose="020B0604020202020204" pitchFamily="34" charset="0"/>
              <a:cs typeface="Arial" panose="020B0604020202020204" pitchFamily="34" charset="0"/>
            </a:endParaRPr>
          </a:p>
          <a:p>
            <a:pPr lvl="1" algn="l" rtl="0">
              <a:lnSpc>
                <a:spcPct val="100000"/>
              </a:lnSpc>
              <a:buFont typeface="Arial" panose="020B0604020202020204" pitchFamily="34" charset="0"/>
              <a:buChar char="•"/>
            </a:pPr>
            <a:r>
              <a:rPr lang="ru-Ru" sz="3200" b="0" i="0" u="none" baseline="0">
                <a:latin typeface="Arial" panose="020B0604020202020204" pitchFamily="34" charset="0"/>
                <a:ea typeface="Gill Sans MT" panose="020B0502020104020203" pitchFamily="34" charset="0"/>
                <a:cs typeface="Arial" panose="020B0604020202020204" pitchFamily="34" charset="0"/>
              </a:rPr>
              <a:t>Например, они могут направлять области для дальнейшей диагностики</a:t>
            </a:r>
          </a:p>
          <a:p>
            <a:pPr lvl="1" algn="l" rtl="0">
              <a:lnSpc>
                <a:spcPct val="100000"/>
              </a:lnSpc>
              <a:buFont typeface="Arial" panose="020B0604020202020204" pitchFamily="34" charset="0"/>
              <a:buChar char="•"/>
            </a:pPr>
            <a:endParaRPr lang="ru-Ru" sz="3200" dirty="0">
              <a:latin typeface="Arial" panose="020B0604020202020204" pitchFamily="34" charset="0"/>
              <a:cs typeface="Arial" panose="020B0604020202020204" pitchFamily="34" charset="0"/>
            </a:endParaRPr>
          </a:p>
          <a:p>
            <a:pPr algn="l" rtl="0">
              <a:lnSpc>
                <a:spcPct val="100000"/>
              </a:lnSpc>
              <a:buFont typeface="Wingdings" panose="05000000000000000000" pitchFamily="2" charset="2"/>
              <a:buChar char="ü"/>
            </a:pPr>
            <a:r>
              <a:rPr lang="ru-Ru" sz="3600" b="0" i="0" u="none" baseline="0">
                <a:latin typeface="Arial" panose="020B0604020202020204" pitchFamily="34" charset="0"/>
                <a:ea typeface="Gill Sans MT" panose="020B0502020104020203" pitchFamily="34" charset="0"/>
                <a:cs typeface="Arial" panose="020B0604020202020204" pitchFamily="34" charset="0"/>
              </a:rPr>
              <a:t>Ограничения способов их применения</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14</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327491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193637"/>
            <a:ext cx="10363200" cy="825537"/>
          </a:xfrm>
        </p:spPr>
        <p:txBody>
          <a:bodyPr>
            <a:noAutofit/>
          </a:bodyPr>
          <a:lstStyle/>
          <a:p>
            <a:pPr algn="l" rtl="0">
              <a:lnSpc>
                <a:spcPct val="100000"/>
              </a:lnSpc>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Типы продвинутого анализа</a:t>
            </a:r>
          </a:p>
        </p:txBody>
      </p:sp>
      <p:sp>
        <p:nvSpPr>
          <p:cNvPr id="4" name="Text Placeholder 3"/>
          <p:cNvSpPr>
            <a:spLocks noGrp="1"/>
          </p:cNvSpPr>
          <p:nvPr>
            <p:ph idx="1"/>
          </p:nvPr>
        </p:nvSpPr>
        <p:spPr>
          <a:xfrm>
            <a:off x="914805" y="1155700"/>
            <a:ext cx="11177392" cy="5702300"/>
          </a:xfrm>
        </p:spPr>
        <p:txBody>
          <a:bodyPr>
            <a:noAutofit/>
          </a:bodyPr>
          <a:lstStyle/>
          <a:p>
            <a:pPr marL="739125" indent="-604738" algn="l" rtl="0">
              <a:lnSpc>
                <a:spcPct val="100000"/>
              </a:lnSpc>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Проверка определенной гипотезы</a:t>
            </a:r>
          </a:p>
          <a:p>
            <a:pPr marL="1343863" lvl="1" indent="-604738" algn="l" rtl="0">
              <a:lnSpc>
                <a:spcPct val="100000"/>
              </a:lnSpc>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Определяется в рамках работы до проведения оценки</a:t>
            </a:r>
          </a:p>
          <a:p>
            <a:pPr marL="1343863" lvl="1" indent="-604738" algn="l" rtl="0">
              <a:lnSpc>
                <a:spcPct val="100000"/>
              </a:lnSpc>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Связан с конкретной темой, вызывающей повышенный интерес</a:t>
            </a:r>
          </a:p>
          <a:p>
            <a:pPr marL="1948602" lvl="2" indent="-604738" algn="l" rtl="0">
              <a:lnSpc>
                <a:spcPct val="100000"/>
              </a:lnSpc>
              <a:buFont typeface="Arial" panose="020B0604020202020204" pitchFamily="34" charset="0"/>
              <a:buChar char="•"/>
            </a:pPr>
            <a:r>
              <a:rPr lang="ru-Ru" b="0" i="0" u="none" baseline="0">
                <a:latin typeface="Arial" panose="020B0604020202020204" pitchFamily="34" charset="0"/>
                <a:ea typeface="Gill Sans MT" panose="020B0502020104020203" pitchFamily="34" charset="0"/>
                <a:cs typeface="Arial" panose="020B0604020202020204" pitchFamily="34" charset="0"/>
              </a:rPr>
              <a:t>Например, оказывает ли электронная Информационная система управления логистикой влияние... </a:t>
            </a:r>
          </a:p>
          <a:p>
            <a:pPr marL="1343863" lvl="1" indent="-604738" algn="l" rtl="0">
              <a:lnSpc>
                <a:spcPct val="100000"/>
              </a:lnSpc>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Требует определенной неоднородности, специальных измерений</a:t>
            </a:r>
          </a:p>
          <a:p>
            <a:pPr marL="1343863" lvl="1" indent="-604738" algn="l" rtl="0">
              <a:lnSpc>
                <a:spcPct val="100000"/>
              </a:lnSpc>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Все еще не является </a:t>
            </a:r>
            <a:r>
              <a:rPr lang="ru-Ru" sz="2000" b="0" i="1" u="none" baseline="0">
                <a:latin typeface="Arial" panose="020B0604020202020204" pitchFamily="34" charset="0"/>
                <a:ea typeface="Gill Sans MT" panose="020B0502020104020203" pitchFamily="34" charset="0"/>
                <a:cs typeface="Arial" panose="020B0604020202020204" pitchFamily="34" charset="0"/>
              </a:rPr>
              <a:t>причинно-следственным</a:t>
            </a:r>
            <a:r>
              <a:rPr lang="ru-Ru" sz="2000" b="0" i="0" u="none" baseline="0">
                <a:latin typeface="Arial" panose="020B0604020202020204" pitchFamily="34" charset="0"/>
                <a:ea typeface="Gill Sans MT" panose="020B0502020104020203" pitchFamily="34" charset="0"/>
                <a:cs typeface="Arial" panose="020B0604020202020204" pitchFamily="34" charset="0"/>
              </a:rPr>
              <a:t> анализом!</a:t>
            </a:r>
          </a:p>
          <a:p>
            <a:pPr marL="1343863" lvl="1" indent="-604738" algn="l" rtl="0">
              <a:lnSpc>
                <a:spcPct val="100000"/>
              </a:lnSpc>
              <a:buFont typeface="Arial" panose="020B0604020202020204" pitchFamily="34" charset="0"/>
              <a:buChar char="•"/>
            </a:pPr>
            <a:endParaRPr lang="ru-Ru" sz="2000" dirty="0">
              <a:latin typeface="Arial" panose="020B0604020202020204" pitchFamily="34" charset="0"/>
              <a:cs typeface="Arial" panose="020B0604020202020204" pitchFamily="34" charset="0"/>
            </a:endParaRPr>
          </a:p>
          <a:p>
            <a:pPr marL="739125" indent="-604738" algn="l" rtl="0">
              <a:lnSpc>
                <a:spcPct val="100000"/>
              </a:lnSpc>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Теоретическое изучение</a:t>
            </a:r>
          </a:p>
          <a:p>
            <a:pPr marL="1343863" lvl="1" indent="-604738" algn="l" rtl="0">
              <a:lnSpc>
                <a:spcPct val="100000"/>
              </a:lnSpc>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Извлечение информации из данных (например, регрессионный анализ древа/классификационная и регрессионная схема, бустинг деревьев и пр.)</a:t>
            </a:r>
          </a:p>
          <a:p>
            <a:pPr marL="1343863" lvl="1" indent="-604738" algn="l" rtl="0">
              <a:lnSpc>
                <a:spcPct val="100000"/>
              </a:lnSpc>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Используется для формулировки гипотезы для дальнейшего изучения и размышления</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15</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8421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136525"/>
            <a:ext cx="10515600" cy="1212966"/>
          </a:xfrm>
        </p:spPr>
        <p:txBody>
          <a:bodyPr>
            <a:noAutofit/>
          </a:bodyPr>
          <a:lstStyle/>
          <a:p>
            <a:pPr algn="l" rtl="0">
              <a:lnSpc>
                <a:spcPct val="100000"/>
              </a:lnSpc>
            </a:pPr>
            <a:r>
              <a:rPr lang="ru-Ru" sz="36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Цепь поставок представляет собой сложную систему</a:t>
            </a:r>
          </a:p>
        </p:txBody>
      </p:sp>
      <p:sp>
        <p:nvSpPr>
          <p:cNvPr id="4" name="Text Placeholder 3"/>
          <p:cNvSpPr>
            <a:spLocks noGrp="1"/>
          </p:cNvSpPr>
          <p:nvPr>
            <p:ph idx="1"/>
          </p:nvPr>
        </p:nvSpPr>
        <p:spPr>
          <a:xfrm>
            <a:off x="938560" y="1498600"/>
            <a:ext cx="10658707" cy="5073766"/>
          </a:xfrm>
        </p:spPr>
        <p:txBody>
          <a:bodyPr>
            <a:noAutofit/>
          </a:bodyPr>
          <a:lstStyle/>
          <a:p>
            <a:pPr algn="l" rtl="0">
              <a:lnSpc>
                <a:spcPct val="100000"/>
              </a:lnSpc>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Несколько уровней</a:t>
            </a:r>
          </a:p>
          <a:p>
            <a:pPr algn="l" rtl="0">
              <a:lnSpc>
                <a:spcPct val="100000"/>
              </a:lnSpc>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Множество вводных данных</a:t>
            </a:r>
          </a:p>
          <a:p>
            <a:pPr lvl="1" algn="l" rtl="0">
              <a:lnSpc>
                <a:spcPct val="100000"/>
              </a:lnSpc>
              <a:buFont typeface="Arial" panose="020B0604020202020204" pitchFamily="34" charset="0"/>
              <a:buChar char="•"/>
            </a:pPr>
            <a:r>
              <a:rPr lang="ru-Ru" b="0" i="0" u="none" baseline="0">
                <a:latin typeface="Arial" panose="020B0604020202020204" pitchFamily="34" charset="0"/>
                <a:ea typeface="Gill Sans MT" panose="020B0502020104020203" pitchFamily="34" charset="0"/>
                <a:cs typeface="Arial" panose="020B0604020202020204" pitchFamily="34" charset="0"/>
              </a:rPr>
              <a:t>Некоторые из них относятся к определенной цепи поставок, в то время как другие составляют часть более обширной системы здравоохранения</a:t>
            </a:r>
          </a:p>
          <a:p>
            <a:pPr algn="l" rtl="0">
              <a:lnSpc>
                <a:spcPct val="100000"/>
              </a:lnSpc>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Множество процессов</a:t>
            </a:r>
          </a:p>
          <a:p>
            <a:pPr algn="l" rtl="0">
              <a:lnSpc>
                <a:spcPct val="100000"/>
              </a:lnSpc>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Множество схем обратной связи</a:t>
            </a:r>
          </a:p>
          <a:p>
            <a:pPr lvl="1" algn="l" rtl="0">
              <a:lnSpc>
                <a:spcPct val="100000"/>
              </a:lnSpc>
              <a:buFont typeface="Arial" panose="020B0604020202020204" pitchFamily="34" charset="0"/>
              <a:buChar char="•"/>
            </a:pPr>
            <a:r>
              <a:rPr lang="ru-Ru" b="0" i="0" u="none" baseline="0">
                <a:latin typeface="Arial" panose="020B0604020202020204" pitchFamily="34" charset="0"/>
                <a:ea typeface="Gill Sans MT" panose="020B0502020104020203" pitchFamily="34" charset="0"/>
                <a:cs typeface="Arial" panose="020B0604020202020204" pitchFamily="34" charset="0"/>
              </a:rPr>
              <a:t>(например, информация, денежные средства, материалы, знания)</a:t>
            </a:r>
          </a:p>
          <a:p>
            <a:pPr algn="l" rtl="0">
              <a:lnSpc>
                <a:spcPct val="100000"/>
              </a:lnSpc>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Множество измерений эффективности</a:t>
            </a:r>
          </a:p>
          <a:p>
            <a:pPr algn="l" rtl="0">
              <a:lnSpc>
                <a:spcPct val="100000"/>
              </a:lnSpc>
              <a:buFont typeface="Wingdings" panose="05000000000000000000" pitchFamily="2" charset="2"/>
              <a:buChar char="ü"/>
            </a:pPr>
            <a:endParaRPr lang="ru-Ru" sz="2400" dirty="0">
              <a:latin typeface="Arial" panose="020B0604020202020204" pitchFamily="34" charset="0"/>
              <a:cs typeface="Arial" panose="020B0604020202020204" pitchFamily="34" charset="0"/>
            </a:endParaRPr>
          </a:p>
          <a:p>
            <a:pPr marL="0" indent="0" algn="l" rtl="0">
              <a:lnSpc>
                <a:spcPct val="100000"/>
              </a:lnSpc>
              <a:buNone/>
            </a:pPr>
            <a:r>
              <a:rPr lang="ru-Ru" sz="2400" b="0" i="0" u="none" baseline="0">
                <a:latin typeface="Arial" panose="020B0604020202020204" pitchFamily="34" charset="0"/>
                <a:ea typeface="Gill Sans MT" panose="020B0502020104020203" pitchFamily="34" charset="0"/>
                <a:cs typeface="Arial" panose="020B0604020202020204" pitchFamily="34" charset="0"/>
              </a:rPr>
              <a:t>= Представляет собой проблему для статистического анализа</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16</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67985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93638"/>
            <a:ext cx="10363200" cy="758862"/>
          </a:xfrm>
        </p:spPr>
        <p:txBody>
          <a:bodyPr>
            <a:noAutofit/>
          </a:bodyPr>
          <a:lstStyle/>
          <a:p>
            <a:pPr algn="l" rtl="0">
              <a:lnSpc>
                <a:spcPct val="100000"/>
              </a:lnSpc>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Оговорки (1)</a:t>
            </a:r>
          </a:p>
        </p:txBody>
      </p:sp>
      <p:sp>
        <p:nvSpPr>
          <p:cNvPr id="4" name="Text Placeholder 3"/>
          <p:cNvSpPr>
            <a:spLocks noGrp="1"/>
          </p:cNvSpPr>
          <p:nvPr>
            <p:ph idx="1"/>
          </p:nvPr>
        </p:nvSpPr>
        <p:spPr>
          <a:xfrm>
            <a:off x="914400" y="952500"/>
            <a:ext cx="10134600" cy="5292183"/>
          </a:xfrm>
        </p:spPr>
        <p:txBody>
          <a:bodyPr>
            <a:noAutofit/>
          </a:bodyPr>
          <a:lstStyle/>
          <a:p>
            <a:pPr algn="l" rtl="0">
              <a:lnSpc>
                <a:spcPct val="100000"/>
              </a:lnSpc>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Величина выборки должна быть основана на пределе погрешности, а не данных типах анализа</a:t>
            </a:r>
          </a:p>
          <a:p>
            <a:pPr lvl="1" algn="l" rtl="0">
              <a:lnSpc>
                <a:spcPct val="100000"/>
              </a:lnSpc>
              <a:buFont typeface="Arial" panose="020B0604020202020204" pitchFamily="34" charset="0"/>
              <a:buChar char="•"/>
            </a:pPr>
            <a:r>
              <a:rPr lang="ru-Ru" b="0" i="0" u="none" baseline="0">
                <a:latin typeface="Arial" panose="020B0604020202020204" pitchFamily="34" charset="0"/>
                <a:ea typeface="Gill Sans MT" panose="020B0502020104020203" pitchFamily="34" charset="0"/>
                <a:cs typeface="Arial" panose="020B0604020202020204" pitchFamily="34" charset="0"/>
              </a:rPr>
              <a:t>Существует высокая вероятность ошибки II типа (неверное определение отсутствия взаимосвязи)</a:t>
            </a:r>
          </a:p>
          <a:p>
            <a:pPr lvl="1" algn="l" rtl="0">
              <a:lnSpc>
                <a:spcPct val="100000"/>
              </a:lnSpc>
              <a:buFont typeface="Arial" panose="020B0604020202020204" pitchFamily="34" charset="0"/>
              <a:buChar char="•"/>
            </a:pPr>
            <a:endParaRPr lang="ru-Ru" dirty="0">
              <a:latin typeface="Arial" panose="020B0604020202020204" pitchFamily="34" charset="0"/>
              <a:cs typeface="Arial" panose="020B0604020202020204" pitchFamily="34" charset="0"/>
            </a:endParaRPr>
          </a:p>
          <a:p>
            <a:pPr algn="l" rtl="0">
              <a:lnSpc>
                <a:spcPct val="100000"/>
              </a:lnSpc>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Ошибка измерения</a:t>
            </a:r>
          </a:p>
          <a:p>
            <a:pPr lvl="1" algn="l" rtl="0">
              <a:lnSpc>
                <a:spcPct val="100000"/>
              </a:lnSpc>
              <a:buFont typeface="Arial" panose="020B0604020202020204" pitchFamily="34" charset="0"/>
              <a:buChar char="•"/>
            </a:pPr>
            <a:r>
              <a:rPr lang="ru-Ru" b="0" i="0" u="none" baseline="0">
                <a:latin typeface="Arial" panose="020B0604020202020204" pitchFamily="34" charset="0"/>
                <a:ea typeface="Gill Sans MT" panose="020B0502020104020203" pitchFamily="34" charset="0"/>
                <a:cs typeface="Arial" panose="020B0604020202020204" pitchFamily="34" charset="0"/>
              </a:rPr>
              <a:t>Модель технологической зрелости содержит слишком много вопросов, чтобы быть полезной на данном уровне</a:t>
            </a:r>
          </a:p>
          <a:p>
            <a:pPr lvl="1" algn="l" rtl="0">
              <a:lnSpc>
                <a:spcPct val="100000"/>
              </a:lnSpc>
              <a:buFont typeface="Arial" panose="020B0604020202020204" pitchFamily="34" charset="0"/>
              <a:buChar char="•"/>
            </a:pPr>
            <a:endParaRPr lang="ru-Ru" dirty="0">
              <a:latin typeface="Arial" panose="020B0604020202020204" pitchFamily="34" charset="0"/>
              <a:cs typeface="Arial" panose="020B0604020202020204" pitchFamily="34" charset="0"/>
            </a:endParaRPr>
          </a:p>
          <a:p>
            <a:pPr algn="l" rtl="0">
              <a:lnSpc>
                <a:spcPct val="100000"/>
              </a:lnSpc>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Упущенные систематические переменные ошибки</a:t>
            </a:r>
          </a:p>
          <a:p>
            <a:pPr lvl="1" algn="l" rtl="0">
              <a:lnSpc>
                <a:spcPct val="100000"/>
              </a:lnSpc>
              <a:buFont typeface="Arial" panose="020B0604020202020204" pitchFamily="34" charset="0"/>
              <a:buChar char="•"/>
            </a:pPr>
            <a:r>
              <a:rPr lang="ru-Ru" b="0" i="0" u="none" baseline="0">
                <a:latin typeface="Arial" panose="020B0604020202020204" pitchFamily="34" charset="0"/>
                <a:ea typeface="Gill Sans MT" panose="020B0502020104020203" pitchFamily="34" charset="0"/>
                <a:cs typeface="Arial" panose="020B0604020202020204" pitchFamily="34" charset="0"/>
              </a:rPr>
              <a:t>Сложно включить несколько уровней в одну модель</a:t>
            </a:r>
          </a:p>
          <a:p>
            <a:pPr lvl="1" algn="l" rtl="0">
              <a:lnSpc>
                <a:spcPct val="100000"/>
              </a:lnSpc>
              <a:buFont typeface="Arial" panose="020B0604020202020204" pitchFamily="34" charset="0"/>
              <a:buChar char="•"/>
            </a:pPr>
            <a:r>
              <a:rPr lang="ru-Ru" b="0" i="0" u="none" baseline="0">
                <a:latin typeface="Arial" panose="020B0604020202020204" pitchFamily="34" charset="0"/>
                <a:ea typeface="Gill Sans MT" panose="020B0502020104020203" pitchFamily="34" charset="0"/>
                <a:cs typeface="Arial" panose="020B0604020202020204" pitchFamily="34" charset="0"/>
              </a:rPr>
              <a:t>Недостаточный срок</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17</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58861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30910"/>
            <a:ext cx="10363200" cy="670789"/>
          </a:xfrm>
        </p:spPr>
        <p:txBody>
          <a:bodyPr>
            <a:noAutofit/>
          </a:bodyPr>
          <a:lstStyle/>
          <a:p>
            <a:pPr algn="l" rtl="0"/>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Оговорки (2)</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sz="11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ru-Ru" sz="11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1234" y="805816"/>
            <a:ext cx="10175111" cy="5728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56858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328421"/>
            <a:ext cx="10363200" cy="580800"/>
          </a:xfrm>
        </p:spPr>
        <p:txBody>
          <a:bodyPr>
            <a:noAutofit/>
          </a:bodyPr>
          <a:lstStyle/>
          <a:p>
            <a:pPr algn="l" rtl="0">
              <a:lnSpc>
                <a:spcPct val="100000"/>
              </a:lnSpc>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Как осуществить?</a:t>
            </a:r>
          </a:p>
        </p:txBody>
      </p:sp>
      <p:sp>
        <p:nvSpPr>
          <p:cNvPr id="4" name="Text Placeholder 3"/>
          <p:cNvSpPr>
            <a:spLocks noGrp="1"/>
          </p:cNvSpPr>
          <p:nvPr>
            <p:ph idx="1"/>
          </p:nvPr>
        </p:nvSpPr>
        <p:spPr>
          <a:xfrm>
            <a:off x="1014608" y="1312385"/>
            <a:ext cx="10363200" cy="4233230"/>
          </a:xfrm>
        </p:spPr>
        <p:txBody>
          <a:bodyPr>
            <a:noAutofit/>
          </a:bodyPr>
          <a:lstStyle/>
          <a:p>
            <a:pPr marL="739125" indent="-604738" algn="l" rtl="0">
              <a:lnSpc>
                <a:spcPct val="100000"/>
              </a:lnSpc>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Обеспечить наличие необходимого персонала</a:t>
            </a:r>
          </a:p>
          <a:p>
            <a:pPr marL="739125" indent="-604738" algn="l" rtl="0">
              <a:lnSpc>
                <a:spcPct val="100000"/>
              </a:lnSpc>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Использовать результаты по учреждению/складу/организации</a:t>
            </a:r>
          </a:p>
          <a:p>
            <a:pPr marL="1343863" lvl="1" indent="-604738" algn="l" rtl="0">
              <a:lnSpc>
                <a:spcPct val="100000"/>
              </a:lnSpc>
              <a:buFont typeface="Arial" panose="020B0604020202020204" pitchFamily="34" charset="0"/>
              <a:buChar char="•"/>
            </a:pPr>
            <a:r>
              <a:rPr lang="ru-Ru" b="0" i="0" u="none" baseline="0">
                <a:latin typeface="Arial" panose="020B0604020202020204" pitchFamily="34" charset="0"/>
                <a:ea typeface="Gill Sans MT" panose="020B0502020104020203" pitchFamily="34" charset="0"/>
                <a:cs typeface="Arial" panose="020B0604020202020204" pitchFamily="34" charset="0"/>
              </a:rPr>
              <a:t>КПЭ в разбивке по учреждениям</a:t>
            </a:r>
          </a:p>
          <a:p>
            <a:pPr marL="1343863" lvl="1" indent="-604738" algn="l" rtl="0">
              <a:lnSpc>
                <a:spcPct val="100000"/>
              </a:lnSpc>
              <a:buFont typeface="Arial" panose="020B0604020202020204" pitchFamily="34" charset="0"/>
              <a:buChar char="•"/>
            </a:pPr>
            <a:r>
              <a:rPr lang="ru-Ru" b="0" i="0" u="none" baseline="0">
                <a:latin typeface="Arial" panose="020B0604020202020204" pitchFamily="34" charset="0"/>
                <a:ea typeface="Gill Sans MT" panose="020B0502020104020203" pitchFamily="34" charset="0"/>
                <a:cs typeface="Arial" panose="020B0604020202020204" pitchFamily="34" charset="0"/>
              </a:rPr>
              <a:t>Модель технологической зрелости и (или) отдельные вопросы (ограниченное количество) в разбивке по учреждениям</a:t>
            </a:r>
          </a:p>
          <a:p>
            <a:pPr marL="739125" indent="-604738" algn="l" rtl="0">
              <a:lnSpc>
                <a:spcPct val="100000"/>
              </a:lnSpc>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Сравнивать</a:t>
            </a:r>
          </a:p>
          <a:p>
            <a:pPr marL="739125" indent="-604738" algn="l" rtl="0">
              <a:lnSpc>
                <a:spcPct val="100000"/>
              </a:lnSpc>
              <a:buFont typeface="Wingdings" panose="05000000000000000000" pitchFamily="2" charset="2"/>
              <a:buChar char="ü"/>
            </a:pPr>
            <a:endParaRPr lang="ru-Ru" sz="2400" dirty="0">
              <a:latin typeface="Arial" panose="020B0604020202020204" pitchFamily="34" charset="0"/>
              <a:cs typeface="Arial" panose="020B0604020202020204" pitchFamily="34" charset="0"/>
            </a:endParaRPr>
          </a:p>
          <a:p>
            <a:pPr marL="739125" indent="-604738" algn="l" rtl="0">
              <a:lnSpc>
                <a:spcPct val="100000"/>
              </a:lnSpc>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Размышлять и изучать</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19</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59468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lnSpc>
                <a:spcPct val="100000"/>
              </a:lnSpc>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Анализ данных представляет собой повторяющийся и одновременно групповой вид деятельности</a:t>
            </a:r>
          </a:p>
        </p:txBody>
      </p:sp>
      <p:sp>
        <p:nvSpPr>
          <p:cNvPr id="4" name="Text Placeholder 3"/>
          <p:cNvSpPr>
            <a:spLocks noGrp="1"/>
          </p:cNvSpPr>
          <p:nvPr>
            <p:ph idx="1"/>
          </p:nvPr>
        </p:nvSpPr>
        <p:spPr>
          <a:xfrm>
            <a:off x="838200" y="2005012"/>
            <a:ext cx="10515600" cy="4351338"/>
          </a:xfrm>
        </p:spPr>
        <p:txBody>
          <a:bodyPr>
            <a:noAutofit/>
          </a:bodyPr>
          <a:lstStyle/>
          <a:p>
            <a:pPr algn="l" rtl="0">
              <a:lnSpc>
                <a:spcPct val="110000"/>
              </a:lnSpc>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Обсуждение внутри оценочной группы и между оценочной группой и заинтересованными сторонами</a:t>
            </a:r>
          </a:p>
          <a:p>
            <a:pPr algn="l" rtl="0">
              <a:lnSpc>
                <a:spcPct val="110000"/>
              </a:lnSpc>
              <a:buFont typeface="Wingdings" panose="05000000000000000000" pitchFamily="2" charset="2"/>
              <a:buChar char="ü"/>
            </a:pPr>
            <a:endParaRPr lang="ru-Ru" sz="2400" dirty="0">
              <a:latin typeface="Arial" panose="020B0604020202020204" pitchFamily="34" charset="0"/>
              <a:cs typeface="Arial" panose="020B0604020202020204" pitchFamily="34" charset="0"/>
            </a:endParaRPr>
          </a:p>
          <a:p>
            <a:pPr algn="l" rtl="0">
              <a:lnSpc>
                <a:spcPct val="110000"/>
              </a:lnSpc>
              <a:buFont typeface="Wingdings" panose="05000000000000000000" pitchFamily="2" charset="2"/>
              <a:buChar char="ü"/>
            </a:pPr>
            <a:r>
              <a:rPr lang="ru-Ru" sz="2400" b="0" i="0" u="none" baseline="0">
                <a:latin typeface="Arial" panose="020B0604020202020204" pitchFamily="34" charset="0"/>
                <a:ea typeface="Gill Sans MT" panose="020B0502020104020203" pitchFamily="34" charset="0"/>
                <a:cs typeface="Arial" panose="020B0604020202020204" pitchFamily="34" charset="0"/>
              </a:rPr>
              <a:t>Статистический анализ не сможет ответить на все ваши вопросы</a:t>
            </a:r>
          </a:p>
          <a:p>
            <a:pPr algn="l" rtl="0">
              <a:lnSpc>
                <a:spcPct val="110000"/>
              </a:lnSpc>
              <a:buFont typeface="Wingdings" panose="05000000000000000000" pitchFamily="2" charset="2"/>
              <a:buChar char="ü"/>
            </a:pPr>
            <a:endParaRPr lang="ru-Ru" sz="2400" dirty="0">
              <a:latin typeface="Arial" panose="020B0604020202020204" pitchFamily="34" charset="0"/>
              <a:cs typeface="Arial" panose="020B0604020202020204" pitchFamily="34" charset="0"/>
            </a:endParaRPr>
          </a:p>
          <a:p>
            <a:pPr lvl="1" algn="l" rtl="0">
              <a:lnSpc>
                <a:spcPct val="110000"/>
              </a:lnSpc>
              <a:buFont typeface="Wingdings" panose="05000000000000000000" pitchFamily="2" charset="2"/>
              <a:buChar char="ü"/>
            </a:pPr>
            <a:r>
              <a:rPr lang="ru-Ru" b="0" i="0" u="none" baseline="0">
                <a:latin typeface="Arial" panose="020B0604020202020204" pitchFamily="34" charset="0"/>
                <a:ea typeface="Gill Sans MT" panose="020B0502020104020203" pitchFamily="34" charset="0"/>
                <a:cs typeface="Arial" panose="020B0604020202020204" pitchFamily="34" charset="0"/>
              </a:rPr>
              <a:t>Невзирая на то, что собираемые данные являются исключительно «количественными» (кроме карты цепи поставок), выводы сборщиков данных, оценочной группы, заинтересованных сторон и аудитории продолжают оставаться актуальными и значимыми</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2</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34279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03200" y="6514788"/>
            <a:ext cx="2844800" cy="214546"/>
          </a:xfrm>
        </p:spPr>
        <p:txBody>
          <a:bodyPr/>
          <a:lstStyle/>
          <a:p>
            <a:pPr marL="0" marR="0" lvl="0" indent="0" algn="l" defTabSz="914400" rtl="0" eaLnBrk="1" fontAlgn="auto" latinLnBrk="0" hangingPunct="1">
              <a:spcBef>
                <a:spcPts val="0"/>
              </a:spcBef>
              <a:spcAft>
                <a:spcPts val="0"/>
              </a:spcAft>
              <a:buClrTx/>
              <a:buSzTx/>
              <a:buFontTx/>
              <a:buNone/>
              <a:tabLst/>
              <a:defRPr/>
            </a:pPr>
            <a:fld id="{414FB1AD-D69E-B741-965A-0BAE826C2FA6}" type="datetime1">
              <a:rPr kumimoji="0" lang="th-TH" sz="794" b="0" i="0" u="none" strike="noStrike" kern="1200" cap="none" spc="0" normalizeH="0" baseline="0">
                <a:ln>
                  <a:noFill/>
                </a:ln>
                <a:solidFill>
                  <a:srgbClr val="6C6463"/>
                </a:solidFill>
                <a:effectLst/>
                <a:uLnTx/>
                <a:uFillTx/>
                <a:latin typeface="Arial" panose="020B0604020202020204" pitchFamily="34" charset="0"/>
              </a:rPr>
              <a:pPr marL="0" marR="0" lvl="0" indent="0" algn="l" defTabSz="914400" rtl="0" eaLnBrk="1" fontAlgn="auto" latinLnBrk="0" hangingPunct="1">
                <a:spcBef>
                  <a:spcPts val="0"/>
                </a:spcBef>
                <a:spcAft>
                  <a:spcPts val="0"/>
                </a:spcAft>
                <a:buClrTx/>
                <a:buSzTx/>
                <a:buFontTx/>
                <a:buNone/>
                <a:tabLst/>
                <a:defRPr/>
              </a:pPr>
              <a:t>08/08/65</a:t>
            </a:fld>
            <a:endParaRPr kumimoji="0" lang="ru-Ru" sz="794" b="0" i="0" u="none" strike="noStrike" kern="1200" cap="none" spc="0" normalizeH="0" baseline="0" noProof="0" dirty="0">
              <a:ln>
                <a:noFill/>
              </a:ln>
              <a:solidFill>
                <a:srgbClr val="6C6463"/>
              </a:solidFill>
              <a:effectLst/>
              <a:uLnTx/>
              <a:uFillTx/>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4"/>
          </p:nvPr>
        </p:nvSpPr>
        <p:spPr>
          <a:xfrm>
            <a:off x="9144000" y="6500133"/>
            <a:ext cx="2844800" cy="214546"/>
          </a:xfrm>
        </p:spPr>
        <p:txBody>
          <a:bodyPr/>
          <a:lstStyle/>
          <a:p>
            <a:pPr marL="0" marR="0" lvl="0" indent="0" algn="r" defTabSz="914400" rtl="0" eaLnBrk="1" fontAlgn="auto" latinLnBrk="0" hangingPunct="1">
              <a:spcBef>
                <a:spcPts val="0"/>
              </a:spcBef>
              <a:spcAft>
                <a:spcPts val="0"/>
              </a:spcAft>
              <a:buClrTx/>
              <a:buSzTx/>
              <a:buFontTx/>
              <a:buNone/>
              <a:tabLst/>
              <a:defRPr/>
            </a:pPr>
            <a:fld id="{42782948-4DBE-204D-AB9E-B65E067054AE}" type="slidenum">
              <a:rPr kumimoji="0" sz="794" b="0" i="0" u="none" strike="noStrike" kern="1200" cap="none" spc="0" normalizeH="0" baseline="0">
                <a:ln>
                  <a:noFill/>
                </a:ln>
                <a:solidFill>
                  <a:srgbClr val="6C6463"/>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3</a:t>
            </a:fld>
            <a:endParaRPr kumimoji="0" lang="ru-Ru" sz="794" b="0" i="0" u="none" strike="noStrike" kern="1200" cap="none" spc="0" normalizeH="0" baseline="0" noProof="0" dirty="0">
              <a:ln>
                <a:noFill/>
              </a:ln>
              <a:solidFill>
                <a:srgbClr val="6C6463"/>
              </a:solidFill>
              <a:effectLst/>
              <a:uLnTx/>
              <a:uFillTx/>
              <a:latin typeface="Arial" panose="020B0604020202020204" pitchFamily="34" charset="0"/>
              <a:cs typeface="Arial" panose="020B0604020202020204" pitchFamily="34" charset="0"/>
            </a:endParaRPr>
          </a:p>
        </p:txBody>
      </p:sp>
      <p:sp>
        <p:nvSpPr>
          <p:cNvPr id="5" name="Title 4"/>
          <p:cNvSpPr>
            <a:spLocks noGrp="1"/>
          </p:cNvSpPr>
          <p:nvPr>
            <p:ph type="title"/>
          </p:nvPr>
        </p:nvSpPr>
        <p:spPr>
          <a:xfrm>
            <a:off x="587349" y="20766"/>
            <a:ext cx="10363200" cy="646331"/>
          </a:xfrm>
        </p:spPr>
        <p:txBody>
          <a:bodyPr/>
          <a:lstStyle/>
          <a:p>
            <a:pPr algn="l" rtl="0">
              <a:lnSpc>
                <a:spcPct val="100000"/>
              </a:lnSpc>
            </a:pPr>
            <a:r>
              <a:rPr lang="ru-Ru" sz="36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Основа</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455608431"/>
              </p:ext>
            </p:extLst>
          </p:nvPr>
        </p:nvGraphicFramePr>
        <p:xfrm>
          <a:off x="628185" y="620023"/>
          <a:ext cx="11251500" cy="5894765"/>
        </p:xfrm>
        <a:graphic>
          <a:graphicData uri="http://schemas.openxmlformats.org/drawingml/2006/table">
            <a:tbl>
              <a:tblPr firstRow="1" bandRow="1">
                <a:tableStyleId>{5C22544A-7EE6-4342-B048-85BDC9FD1C3A}</a:tableStyleId>
              </a:tblPr>
              <a:tblGrid>
                <a:gridCol w="1402252">
                  <a:extLst>
                    <a:ext uri="{9D8B030D-6E8A-4147-A177-3AD203B41FA5}">
                      <a16:colId xmlns:a16="http://schemas.microsoft.com/office/drawing/2014/main" val="20000"/>
                    </a:ext>
                  </a:extLst>
                </a:gridCol>
                <a:gridCol w="1506428">
                  <a:extLst>
                    <a:ext uri="{9D8B030D-6E8A-4147-A177-3AD203B41FA5}">
                      <a16:colId xmlns:a16="http://schemas.microsoft.com/office/drawing/2014/main" val="20001"/>
                    </a:ext>
                  </a:extLst>
                </a:gridCol>
                <a:gridCol w="752586">
                  <a:extLst>
                    <a:ext uri="{9D8B030D-6E8A-4147-A177-3AD203B41FA5}">
                      <a16:colId xmlns:a16="http://schemas.microsoft.com/office/drawing/2014/main" val="20002"/>
                    </a:ext>
                  </a:extLst>
                </a:gridCol>
                <a:gridCol w="2721954">
                  <a:extLst>
                    <a:ext uri="{9D8B030D-6E8A-4147-A177-3AD203B41FA5}">
                      <a16:colId xmlns:a16="http://schemas.microsoft.com/office/drawing/2014/main" val="20003"/>
                    </a:ext>
                  </a:extLst>
                </a:gridCol>
                <a:gridCol w="320816">
                  <a:extLst>
                    <a:ext uri="{9D8B030D-6E8A-4147-A177-3AD203B41FA5}">
                      <a16:colId xmlns:a16="http://schemas.microsoft.com/office/drawing/2014/main" val="20004"/>
                    </a:ext>
                  </a:extLst>
                </a:gridCol>
                <a:gridCol w="1709480">
                  <a:extLst>
                    <a:ext uri="{9D8B030D-6E8A-4147-A177-3AD203B41FA5}">
                      <a16:colId xmlns:a16="http://schemas.microsoft.com/office/drawing/2014/main" val="20005"/>
                    </a:ext>
                  </a:extLst>
                </a:gridCol>
                <a:gridCol w="641173">
                  <a:extLst>
                    <a:ext uri="{9D8B030D-6E8A-4147-A177-3AD203B41FA5}">
                      <a16:colId xmlns:a16="http://schemas.microsoft.com/office/drawing/2014/main" val="20006"/>
                    </a:ext>
                  </a:extLst>
                </a:gridCol>
                <a:gridCol w="208280">
                  <a:extLst>
                    <a:ext uri="{9D8B030D-6E8A-4147-A177-3AD203B41FA5}">
                      <a16:colId xmlns:a16="http://schemas.microsoft.com/office/drawing/2014/main" val="20007"/>
                    </a:ext>
                  </a:extLst>
                </a:gridCol>
                <a:gridCol w="1988531">
                  <a:extLst>
                    <a:ext uri="{9D8B030D-6E8A-4147-A177-3AD203B41FA5}">
                      <a16:colId xmlns:a16="http://schemas.microsoft.com/office/drawing/2014/main" val="1723617083"/>
                    </a:ext>
                  </a:extLst>
                </a:gridCol>
              </a:tblGrid>
              <a:tr h="419552">
                <a:tc gridSpan="2">
                  <a:txBody>
                    <a:bodyPr/>
                    <a:lstStyle/>
                    <a:p>
                      <a:pPr algn="ctr" rtl="0"/>
                      <a:r>
                        <a:rPr lang="ru-Ru" sz="1400" b="1" i="0" u="none" baseline="0">
                          <a:solidFill>
                            <a:schemeClr val="bg1"/>
                          </a:solidFill>
                          <a:latin typeface="Arial" panose="020B0604020202020204" pitchFamily="34" charset="0"/>
                          <a:ea typeface="Gill Sans MT" panose="020B0502020104020203" pitchFamily="34" charset="0"/>
                          <a:cs typeface="Arial" panose="020B0604020202020204" pitchFamily="34" charset="0"/>
                        </a:rPr>
                        <a:t>Данные</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ru-Ru"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gridSpan="3">
                  <a:txBody>
                    <a:bodyPr/>
                    <a:lstStyle/>
                    <a:p>
                      <a:pPr algn="ctr" rtl="0"/>
                      <a:r>
                        <a:rPr lang="ru-Ru" sz="1400" b="0" i="0" u="none" baseline="0">
                          <a:solidFill>
                            <a:schemeClr val="tx1"/>
                          </a:solidFill>
                          <a:latin typeface="Arial" panose="020B0604020202020204" pitchFamily="34" charset="0"/>
                          <a:ea typeface="Gill Sans MT" panose="020B0502020104020203" pitchFamily="34" charset="0"/>
                          <a:cs typeface="Arial" panose="020B0604020202020204" pitchFamily="34" charset="0"/>
                        </a:rPr>
                        <a:t>Анализ</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ru-Ru"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ru-Ru"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tc gridSpan="2">
                  <a:txBody>
                    <a:bodyPr/>
                    <a:lstStyle/>
                    <a:p>
                      <a:endParaRPr lang="ru-Ru" sz="1400"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ru-Ru"/>
                    </a:p>
                  </a:txBody>
                  <a:tcPr/>
                </a:tc>
                <a:extLst>
                  <a:ext uri="{0D108BD9-81ED-4DB2-BD59-A6C34878D82A}">
                    <a16:rowId xmlns:a16="http://schemas.microsoft.com/office/drawing/2014/main" val="10000"/>
                  </a:ext>
                </a:extLst>
              </a:tr>
              <a:tr h="419552">
                <a:tc>
                  <a:txBody>
                    <a:bodyPr/>
                    <a:lstStyle/>
                    <a:p>
                      <a:endParaRPr lang="ru-Ru" sz="1400" b="1" dirty="0">
                        <a:solidFill>
                          <a:schemeClr val="bg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ru-Ru" sz="1400" dirty="0">
                        <a:latin typeface="Arial" panose="020B0604020202020204" pitchFamily="34" charset="0"/>
                        <a:cs typeface="Arial" panose="020B0604020202020204"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Определение цепи поставок: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endParaRPr lang="ru-Ru" sz="1400" dirty="0">
                        <a:latin typeface="Arial" panose="020B0604020202020204" pitchFamily="34" charset="0"/>
                        <a:cs typeface="Arial" panose="020B0604020202020204"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tc gridSpan="2">
                  <a:txBody>
                    <a:bodyPr/>
                    <a:lstStyle/>
                    <a:p>
                      <a:endParaRPr lang="ru-Ru" sz="1400" dirty="0">
                        <a:latin typeface="Arial" panose="020B0604020202020204" pitchFamily="34" charset="0"/>
                        <a:cs typeface="Arial" panose="020B0604020202020204"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hMerge="1">
                  <a:txBody>
                    <a:bodyPr/>
                    <a:lstStyle/>
                    <a:p>
                      <a:endParaRPr lang="ru-Ru"/>
                    </a:p>
                  </a:txBody>
                  <a:tcPr/>
                </a:tc>
                <a:extLst>
                  <a:ext uri="{0D108BD9-81ED-4DB2-BD59-A6C34878D82A}">
                    <a16:rowId xmlns:a16="http://schemas.microsoft.com/office/drawing/2014/main" val="10001"/>
                  </a:ext>
                </a:extLst>
              </a:tr>
              <a:tr h="661598">
                <a:tc gridSpan="2">
                  <a:txBody>
                    <a:bodyPr/>
                    <a:lstStyle/>
                    <a:p>
                      <a:pPr algn="ctr" rtl="0"/>
                      <a:r>
                        <a:rPr lang="ru-Ru" sz="1400" b="1" i="0" u="none" baseline="0">
                          <a:solidFill>
                            <a:schemeClr val="bg1"/>
                          </a:solidFill>
                          <a:latin typeface="Arial" panose="020B0604020202020204" pitchFamily="34" charset="0"/>
                          <a:ea typeface="Gill Sans MT" panose="020B0502020104020203" pitchFamily="34" charset="0"/>
                          <a:cs typeface="Arial" panose="020B0604020202020204" pitchFamily="34" charset="0"/>
                        </a:rPr>
                        <a:t>Карта цепи поставок</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indent="0" algn="l" rtl="0">
                        <a:buAutoNum type="arabicPeriod"/>
                      </a:pPr>
                      <a:r>
                        <a:rPr lang="ru-Ru" sz="1400" b="0" i="0" u="none" baseline="0">
                          <a:latin typeface="Arial" panose="020B0604020202020204" pitchFamily="34" charset="0"/>
                          <a:ea typeface="Gill Sans MT" panose="020B0502020104020203" pitchFamily="34" charset="0"/>
                          <a:cs typeface="Arial" panose="020B0604020202020204" pitchFamily="34" charset="0"/>
                        </a:rPr>
                        <a:t> Структура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5">
                  <a:txBody>
                    <a:bodyPr/>
                    <a:lstStyle/>
                    <a:p>
                      <a:pPr algn="ctr" rtl="0"/>
                      <a:r>
                        <a:rPr lang="ru-Ru" sz="1400" b="0" i="0" u="none" baseline="0">
                          <a:latin typeface="Arial" panose="020B0604020202020204" pitchFamily="34" charset="0"/>
                          <a:ea typeface="Gill Sans MT" panose="020B0502020104020203" pitchFamily="34" charset="0"/>
                          <a:cs typeface="Arial" panose="020B0604020202020204" pitchFamily="34" charset="0"/>
                        </a:rPr>
                        <a:t>Синтез и обратная связь</a:t>
                      </a:r>
                      <a:endParaRPr lang="ru-Ru"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rowSpan="2">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rowSpan="2">
                  <a:txBody>
                    <a:bodyPr/>
                    <a:lstStyle/>
                    <a:p>
                      <a:endParaRPr lang="ru-Ru" sz="1400" dirty="0">
                        <a:latin typeface="Arial" panose="020B0604020202020204" pitchFamily="34" charset="0"/>
                        <a:cs typeface="Arial" panose="020B0604020202020204" pitchFamily="34" charset="0"/>
                      </a:endParaRPr>
                    </a:p>
                    <a:p>
                      <a:endParaRPr lang="ru-Ru" sz="1400" dirty="0">
                        <a:latin typeface="Arial" panose="020B0604020202020204" pitchFamily="34" charset="0"/>
                        <a:cs typeface="Arial" panose="020B0604020202020204" pitchFamily="34" charset="0"/>
                      </a:endParaRPr>
                    </a:p>
                    <a:p>
                      <a:endParaRPr lang="ru-Ru" sz="1400" dirty="0">
                        <a:latin typeface="Arial" panose="020B0604020202020204" pitchFamily="34" charset="0"/>
                        <a:cs typeface="Arial" panose="020B0604020202020204" pitchFamily="34" charset="0"/>
                      </a:endParaRPr>
                    </a:p>
                    <a:p>
                      <a:endParaRPr lang="ru-Ru" sz="1400"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endParaRPr lang="ru-Ru" sz="1400"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27122">
                <a:tc rowSpan="2">
                  <a:txBody>
                    <a:bodyPr/>
                    <a:lstStyle/>
                    <a:p>
                      <a:endParaRPr lang="ru-Ru"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endParaRPr lang="ru-Ru" sz="1400">
                        <a:latin typeface="Arial" panose="020B0604020202020204" pitchFamily="34" charset="0"/>
                        <a:cs typeface="Arial" panose="020B0604020202020204"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endParaRPr lang="ru-Ru" sz="14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rowSpan="2">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 Зрелость</a:t>
                      </a:r>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rowSpan="2">
                  <a:txBody>
                    <a:bodyPr/>
                    <a:lstStyle/>
                    <a:p>
                      <a:endParaRPr lang="ru-Ru" sz="14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10009"/>
                  </a:ext>
                </a:extLst>
              </a:tr>
              <a:tr h="185572">
                <a:tc vMerge="1">
                  <a:txBody>
                    <a:bodyPr/>
                    <a:lstStyle/>
                    <a:p>
                      <a:pPr algn="ctr" rtl="0"/>
                      <a:endParaRPr lang="ru-Ru" b="1" dirty="0">
                        <a:solidFill>
                          <a:schemeClr val="bg1"/>
                        </a:solidFill>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vMerge="1">
                  <a:txBody>
                    <a:bodyPr/>
                    <a:lstStyle/>
                    <a:p>
                      <a:endParaRPr lang="ru-Ru"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vMerge="1">
                  <a:txBody>
                    <a:bodyPr/>
                    <a:lstStyle/>
                    <a:p>
                      <a:endParaRPr lang="ru-Ru"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vMerge="1">
                  <a:txBody>
                    <a:bodyPr/>
                    <a:lstStyle/>
                    <a:p>
                      <a:endParaRPr lang="ru-Ru"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vMerge="1">
                  <a:txBody>
                    <a:bodyPr/>
                    <a:lstStyle/>
                    <a:p>
                      <a:endParaRPr lang="ru-Ru"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rowSpan="2">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rowSpan="7" gridSpan="2">
                  <a:txBody>
                    <a:bodyPr/>
                    <a:lstStyle/>
                    <a:p>
                      <a:pPr algn="l" rtl="0"/>
                      <a:r>
                        <a:rPr lang="ru-Ru" sz="1400" b="1" i="0" u="none" baseline="0">
                          <a:latin typeface="Arial" panose="020B0604020202020204" pitchFamily="34" charset="0"/>
                          <a:ea typeface="Gill Sans MT" panose="020B0502020104020203" pitchFamily="34" charset="0"/>
                          <a:cs typeface="Arial" panose="020B0604020202020204" pitchFamily="34" charset="0"/>
                        </a:rPr>
                        <a:t>Результаты</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0000">
                        <a:alpha val="44000"/>
                      </a:srgbClr>
                    </a:solidFill>
                  </a:tcPr>
                </a:tc>
                <a:tc rowSpan="7" hMerge="1">
                  <a:txBody>
                    <a:bodyPr/>
                    <a:lstStyle/>
                    <a:p>
                      <a:endParaRPr lang="ru-Ru"/>
                    </a:p>
                  </a:txBody>
                  <a:tcPr/>
                </a:tc>
                <a:extLst>
                  <a:ext uri="{0D108BD9-81ED-4DB2-BD59-A6C34878D82A}">
                    <a16:rowId xmlns:a16="http://schemas.microsoft.com/office/drawing/2014/main" val="10003"/>
                  </a:ext>
                </a:extLst>
              </a:tr>
              <a:tr h="233980">
                <a:tc rowSpan="2" gridSpan="2">
                  <a:txBody>
                    <a:bodyPr/>
                    <a:lstStyle/>
                    <a:p>
                      <a:pPr algn="ctr" rtl="0"/>
                      <a:r>
                        <a:rPr lang="ru-Ru" sz="1400" b="1" i="0" u="none" baseline="0">
                          <a:solidFill>
                            <a:schemeClr val="bg1"/>
                          </a:solidFill>
                          <a:latin typeface="Arial" panose="020B0604020202020204" pitchFamily="34" charset="0"/>
                          <a:ea typeface="Gill Sans MT" panose="020B0502020104020203" pitchFamily="34" charset="0"/>
                          <a:cs typeface="Arial" panose="020B0604020202020204" pitchFamily="34" charset="0"/>
                        </a:rPr>
                        <a:t>КПЭ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hMerge="1">
                  <a:txBody>
                    <a:bodyPr/>
                    <a:lstStyle/>
                    <a:p>
                      <a:endParaRPr lang="ru-Ru"/>
                    </a:p>
                  </a:txBody>
                  <a:tcPr/>
                </a:tc>
                <a:tc rowSpan="2">
                  <a:txBody>
                    <a:bodyPr/>
                    <a:lstStyle/>
                    <a:p>
                      <a:endParaRPr lang="ru-Ru" sz="14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rowSpan="2">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3. Эффективность</a:t>
                      </a:r>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rowSpan="2">
                  <a:txBody>
                    <a:bodyPr/>
                    <a:lstStyle/>
                    <a:p>
                      <a:endParaRPr lang="ru-Ru" sz="14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ru-Ru"/>
                    </a:p>
                  </a:txBody>
                  <a:tcPr/>
                </a:tc>
                <a:tc vMerge="1">
                  <a:txBody>
                    <a:bodyPr/>
                    <a:lstStyle/>
                    <a:p>
                      <a:endParaRPr lang="ru-Ru"/>
                    </a:p>
                  </a:txBody>
                  <a:tcPr/>
                </a:tc>
                <a:tc gridSpan="2" vMerge="1">
                  <a:txBody>
                    <a:bodyPr/>
                    <a:lstStyle/>
                    <a:p>
                      <a:endParaRPr lang="ru-Ru"/>
                    </a:p>
                  </a:txBody>
                  <a:tcPr/>
                </a:tc>
                <a:tc hMerge="1" vMerge="1">
                  <a:txBody>
                    <a:bodyPr/>
                    <a:lstStyle/>
                    <a:p>
                      <a:endParaRPr lang="ru-Ru"/>
                    </a:p>
                  </a:txBody>
                  <a:tcPr/>
                </a:tc>
                <a:extLst>
                  <a:ext uri="{0D108BD9-81ED-4DB2-BD59-A6C34878D82A}">
                    <a16:rowId xmlns:a16="http://schemas.microsoft.com/office/drawing/2014/main" val="10010"/>
                  </a:ext>
                </a:extLst>
              </a:tr>
              <a:tr h="232732">
                <a:tc gridSpan="2" vMerge="1">
                  <a:txBody>
                    <a:bodyPr/>
                    <a:lstStyle/>
                    <a:p>
                      <a:pPr algn="ctr" rtl="0"/>
                      <a:endParaRPr lang="ru-Ru" b="1" dirty="0">
                        <a:solidFill>
                          <a:schemeClr val="bg1"/>
                        </a:solidFill>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vMerge="1">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vMerge="1">
                  <a:txBody>
                    <a:bodyPr/>
                    <a:lstStyle/>
                    <a:p>
                      <a:endParaRPr lang="ru-Ru"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vMerge="1">
                  <a:txBody>
                    <a:bodyPr/>
                    <a:lstStyle/>
                    <a:p>
                      <a:endParaRPr lang="ru-Ru"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vMerge="1">
                  <a:txBody>
                    <a:bodyPr/>
                    <a:lstStyle/>
                    <a:p>
                      <a:endParaRPr lang="ru-Ru"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ru-Ru"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ru-Ru"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hMerge="1" vMerge="1">
                  <a:txBody>
                    <a:bodyPr/>
                    <a:lstStyle/>
                    <a:p>
                      <a:endParaRPr lang="ru-Ru"/>
                    </a:p>
                  </a:txBody>
                  <a:tcPr/>
                </a:tc>
                <a:extLst>
                  <a:ext uri="{0D108BD9-81ED-4DB2-BD59-A6C34878D82A}">
                    <a16:rowId xmlns:a16="http://schemas.microsoft.com/office/drawing/2014/main" val="10004"/>
                  </a:ext>
                </a:extLst>
              </a:tr>
              <a:tr h="362606">
                <a:tc>
                  <a:txBody>
                    <a:bodyPr/>
                    <a:lstStyle/>
                    <a:p>
                      <a:endParaRPr lang="ru-Ru" sz="1400" b="1" dirty="0">
                        <a:solidFill>
                          <a:schemeClr val="bg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ru-Ru" sz="1400" dirty="0">
                        <a:latin typeface="Arial" panose="020B0604020202020204" pitchFamily="34" charset="0"/>
                        <a:cs typeface="Arial" panose="020B0604020202020204"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и области</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endParaRPr lang="ru-Ru" sz="1400" dirty="0">
                        <a:latin typeface="Arial" panose="020B0604020202020204" pitchFamily="34" charset="0"/>
                        <a:cs typeface="Arial" panose="020B0604020202020204"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vMerge="1">
                  <a:txBody>
                    <a:bodyPr/>
                    <a:lstStyle/>
                    <a:p>
                      <a:endParaRPr lang="ru-Ru"/>
                    </a:p>
                  </a:txBody>
                  <a:tcPr/>
                </a:tc>
                <a:extLst>
                  <a:ext uri="{0D108BD9-81ED-4DB2-BD59-A6C34878D82A}">
                    <a16:rowId xmlns:a16="http://schemas.microsoft.com/office/drawing/2014/main" val="10005"/>
                  </a:ext>
                </a:extLst>
              </a:tr>
              <a:tr h="0">
                <a:tc rowSpan="2" gridSpan="2">
                  <a:txBody>
                    <a:bodyPr/>
                    <a:lstStyle/>
                    <a:p>
                      <a:pPr algn="ctr" rtl="0"/>
                      <a:r>
                        <a:rPr lang="ru-Ru" sz="1400" b="1" i="0" u="none" baseline="0">
                          <a:solidFill>
                            <a:schemeClr val="bg1"/>
                          </a:solidFill>
                          <a:latin typeface="Arial" panose="020B0604020202020204" pitchFamily="34" charset="0"/>
                          <a:ea typeface="Gill Sans MT" panose="020B0502020104020203" pitchFamily="34" charset="0"/>
                          <a:cs typeface="Arial" panose="020B0604020202020204" pitchFamily="34" charset="0"/>
                        </a:rPr>
                        <a:t>Возможности</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rowSpan="2" hMerge="1">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rowSpan="2">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rowSpan="2">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1. успеха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rowSpan="2">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rowSpan="4">
                  <a:txBody>
                    <a:bodyPr/>
                    <a:lstStyle/>
                    <a:p>
                      <a:pPr algn="ctr" rtl="0"/>
                      <a:r>
                        <a:rPr lang="ru-Ru" sz="1400" b="0" i="0" u="none" baseline="0">
                          <a:latin typeface="Arial" panose="020B0604020202020204" pitchFamily="34" charset="0"/>
                          <a:ea typeface="Gill Sans MT" panose="020B0502020104020203" pitchFamily="34" charset="0"/>
                          <a:cs typeface="Arial" panose="020B0604020202020204" pitchFamily="34" charset="0"/>
                        </a:rPr>
                        <a:t>Другие данные, собранные до/в течение оценки</a:t>
                      </a:r>
                    </a:p>
                    <a:p>
                      <a:pPr marL="0" algn="ctr" defTabSz="914400" rtl="0" eaLnBrk="1" latinLnBrk="0" hangingPunct="1"/>
                      <a:r>
                        <a:rPr lang="ru-Ru" sz="1200" b="0" i="0" u="none" baseline="0">
                          <a:latin typeface="Arial" panose="020B0604020202020204" pitchFamily="34" charset="0"/>
                          <a:ea typeface="Gill Sans MT" panose="020B0502020104020203" pitchFamily="34" charset="0"/>
                          <a:cs typeface="Arial" panose="020B0604020202020204" pitchFamily="34" charset="0"/>
                        </a:rPr>
                        <a:t>(</a:t>
                      </a:r>
                      <a:r>
                        <a:rPr lang="ru-Ru" sz="1200" b="0" i="0" u="none" kern="1200" baseline="0">
                          <a:solidFill>
                            <a:schemeClr val="dk1"/>
                          </a:solidFill>
                          <a:latin typeface="Arial" panose="020B0604020202020204" pitchFamily="34" charset="0"/>
                          <a:ea typeface="+mn-ea"/>
                          <a:cs typeface="Arial" panose="020B0604020202020204" pitchFamily="34" charset="0"/>
                        </a:rPr>
                        <a:t>например, материалы предварительного анализа, обсуждения заинтересованных сторон, примечания сборщиков данных в SurveyCTO и пр.)</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ru-Ru" dirty="0">
                        <a:latin typeface="Gill Sans MT" panose="020B0502020104020203"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hMerge="1" vMerge="1">
                  <a:txBody>
                    <a:bodyPr/>
                    <a:lstStyle/>
                    <a:p>
                      <a:endParaRPr lang="ru-Ru"/>
                    </a:p>
                  </a:txBody>
                  <a:tcPr/>
                </a:tc>
                <a:extLst>
                  <a:ext uri="{0D108BD9-81ED-4DB2-BD59-A6C34878D82A}">
                    <a16:rowId xmlns:a16="http://schemas.microsoft.com/office/drawing/2014/main" val="10006"/>
                  </a:ext>
                </a:extLst>
              </a:tr>
              <a:tr h="302712">
                <a:tc gridSpan="2" vMerge="1">
                  <a:txBody>
                    <a:bodyPr/>
                    <a:lstStyle/>
                    <a:p>
                      <a:pPr algn="ctr" rtl="0"/>
                      <a:endParaRPr lang="ru-Ru" b="1" dirty="0">
                        <a:solidFill>
                          <a:schemeClr val="bg1"/>
                        </a:solidFill>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hMerge="1" vMerge="1">
                  <a:txBody>
                    <a:bodyPr/>
                    <a:lstStyle/>
                    <a:p>
                      <a:endParaRPr lang="ru-Ru"/>
                    </a:p>
                  </a:txBody>
                  <a:tcPr/>
                </a:tc>
                <a:tc vMerge="1">
                  <a:txBody>
                    <a:bodyPr/>
                    <a:lstStyle/>
                    <a:p>
                      <a:endParaRPr lang="ru-Ru"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vMerge="1">
                  <a:txBody>
                    <a:bodyPr/>
                    <a:lstStyle/>
                    <a:p>
                      <a:endParaRPr lang="ru-Ru"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vMerge="1">
                  <a:txBody>
                    <a:bodyPr/>
                    <a:lstStyle/>
                    <a:p>
                      <a:endParaRPr lang="ru-Ru"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ru-Ru"/>
                    </a:p>
                  </a:txBody>
                  <a:tcPr/>
                </a:tc>
                <a:tc rowSpan="2">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ru-Ru" dirty="0">
                        <a:latin typeface="Gill Sans MT" panose="020B0502020104020203"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vMerge="1">
                  <a:txBody>
                    <a:bodyPr/>
                    <a:lstStyle/>
                    <a:p>
                      <a:endParaRPr lang="ru-Ru"/>
                    </a:p>
                  </a:txBody>
                  <a:tcPr/>
                </a:tc>
                <a:extLst>
                  <a:ext uri="{0D108BD9-81ED-4DB2-BD59-A6C34878D82A}">
                    <a16:rowId xmlns:a16="http://schemas.microsoft.com/office/drawing/2014/main" val="4187348321"/>
                  </a:ext>
                </a:extLst>
              </a:tr>
              <a:tr h="419552">
                <a:tc rowSpan="2" gridSpan="2">
                  <a:txBody>
                    <a:bodyPr/>
                    <a:lstStyle/>
                    <a:p>
                      <a:pPr algn="l" rtl="0"/>
                      <a:r>
                        <a:rPr lang="ru-Ru" sz="1600" b="1" i="0" u="none" baseline="0">
                          <a:solidFill>
                            <a:schemeClr val="bg1"/>
                          </a:solidFill>
                          <a:latin typeface="Arial" panose="020B0604020202020204" pitchFamily="34" charset="0"/>
                          <a:ea typeface="Gill Sans MT" panose="020B0502020104020203" pitchFamily="34" charset="0"/>
                          <a:cs typeface="Arial" panose="020B0604020202020204" pitchFamily="34" charset="0"/>
                        </a:rPr>
                        <a:t>-Основные</a:t>
                      </a:r>
                    </a:p>
                    <a:p>
                      <a:pPr algn="l" rtl="0"/>
                      <a:r>
                        <a:rPr lang="ru-Ru" sz="1600" b="1" i="0" u="none" baseline="0">
                          <a:solidFill>
                            <a:schemeClr val="bg1"/>
                          </a:solidFill>
                          <a:latin typeface="Arial" panose="020B0604020202020204" pitchFamily="34" charset="0"/>
                          <a:ea typeface="Gill Sans MT" panose="020B0502020104020203" pitchFamily="34" charset="0"/>
                          <a:cs typeface="Arial" panose="020B0604020202020204" pitchFamily="34" charset="0"/>
                        </a:rPr>
                        <a:t>-Сквозные (Управление, Финансы, Политика/Управление, Информационная система управления логистикой)</a:t>
                      </a:r>
                      <a:endParaRPr lang="ru-Ru" sz="1600" b="1" dirty="0">
                        <a:solidFill>
                          <a:schemeClr val="bg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hMerge="1">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rtl="0"/>
                      <a:r>
                        <a:rPr lang="ru-Ru" sz="1400" b="0" i="0" u="none" baseline="0">
                          <a:latin typeface="Arial" panose="020B0604020202020204" pitchFamily="34" charset="0"/>
                          <a:ea typeface="Gill Sans MT" panose="020B0502020104020203" pitchFamily="34" charset="0"/>
                          <a:cs typeface="Arial" panose="020B0604020202020204" pitchFamily="34" charset="0"/>
                        </a:rPr>
                        <a:t>2. Для доработки</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vMerge="1">
                  <a:txBody>
                    <a:bodyPr/>
                    <a:lstStyle/>
                    <a:p>
                      <a:endParaRPr lang="ru-Ru"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ru-Ru" dirty="0">
                        <a:latin typeface="Gill Sans MT" panose="020B0502020104020203"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vMerge="1">
                  <a:txBody>
                    <a:bodyPr/>
                    <a:lstStyle/>
                    <a:p>
                      <a:endParaRPr lang="ru-Ru"/>
                    </a:p>
                  </a:txBody>
                  <a:tcPr/>
                </a:tc>
                <a:extLst>
                  <a:ext uri="{0D108BD9-81ED-4DB2-BD59-A6C34878D82A}">
                    <a16:rowId xmlns:a16="http://schemas.microsoft.com/office/drawing/2014/main" val="10007"/>
                  </a:ext>
                </a:extLst>
              </a:tr>
              <a:tr h="1752919">
                <a:tc gridSpan="2" vMerge="1">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vMerge="1">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ru-Ru" sz="1400" dirty="0">
                        <a:latin typeface="Arial" panose="020B0604020202020204" pitchFamily="34" charset="0"/>
                        <a:cs typeface="Arial" panose="020B0604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vMerge="1">
                  <a:txBody>
                    <a:bodyPr/>
                    <a:lstStyle/>
                    <a:p>
                      <a:endParaRPr lang="ru-R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ru-Ru"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2">
                  <a:txBody>
                    <a:bodyPr/>
                    <a:lstStyle/>
                    <a:p>
                      <a:endParaRPr lang="ru-Ru" sz="1400"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ru-Ru"/>
                    </a:p>
                  </a:txBody>
                  <a:tcPr/>
                </a:tc>
                <a:extLst>
                  <a:ext uri="{0D108BD9-81ED-4DB2-BD59-A6C34878D82A}">
                    <a16:rowId xmlns:a16="http://schemas.microsoft.com/office/drawing/2014/main" val="10008"/>
                  </a:ext>
                </a:extLst>
              </a:tr>
            </a:tbl>
          </a:graphicData>
        </a:graphic>
      </p:graphicFrame>
      <p:sp>
        <p:nvSpPr>
          <p:cNvPr id="8" name="Right Brace 7"/>
          <p:cNvSpPr/>
          <p:nvPr/>
        </p:nvSpPr>
        <p:spPr>
          <a:xfrm>
            <a:off x="3384362" y="281066"/>
            <a:ext cx="595544" cy="6552773"/>
          </a:xfrm>
          <a:prstGeom prst="rightBrace">
            <a:avLst>
              <a:gd name="adj1" fmla="val 0"/>
              <a:gd name="adj2" fmla="val 49489"/>
            </a:avLst>
          </a:prstGeom>
          <a:ln w="47625"/>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spcBef>
                <a:spcPts val="0"/>
              </a:spcBef>
              <a:spcAft>
                <a:spcPts val="0"/>
              </a:spcAft>
              <a:buClrTx/>
              <a:buSzTx/>
              <a:buFontTx/>
              <a:buNone/>
              <a:tabLst/>
              <a:defRPr/>
            </a:pPr>
            <a:endParaRPr kumimoji="0" lang="ru-Ru"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9" name="Right Brace 8"/>
          <p:cNvSpPr/>
          <p:nvPr/>
        </p:nvSpPr>
        <p:spPr>
          <a:xfrm>
            <a:off x="9055349" y="340325"/>
            <a:ext cx="380256" cy="6434254"/>
          </a:xfrm>
          <a:prstGeom prst="rightBrace">
            <a:avLst>
              <a:gd name="adj1" fmla="val 0"/>
              <a:gd name="adj2" fmla="val 50000"/>
            </a:avLst>
          </a:prstGeom>
          <a:ln w="41275">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spcBef>
                <a:spcPts val="0"/>
              </a:spcBef>
              <a:spcAft>
                <a:spcPts val="0"/>
              </a:spcAft>
              <a:buClrTx/>
              <a:buSzTx/>
              <a:buFontTx/>
              <a:buNone/>
              <a:tabLst/>
              <a:defRPr/>
            </a:pPr>
            <a:endParaRPr kumimoji="0" lang="ru-Ru"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5481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lnSpc>
                <a:spcPct val="100000"/>
              </a:lnSpc>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КПЭ и оценка технологической зрелости работают совместно для определения следующих аспектов</a:t>
            </a:r>
          </a:p>
        </p:txBody>
      </p:sp>
      <p:sp>
        <p:nvSpPr>
          <p:cNvPr id="4" name="Text Placeholder 3"/>
          <p:cNvSpPr>
            <a:spLocks noGrp="1"/>
          </p:cNvSpPr>
          <p:nvPr>
            <p:ph idx="1"/>
          </p:nvPr>
        </p:nvSpPr>
        <p:spPr/>
        <p:txBody>
          <a:bodyPr>
            <a:noAutofit/>
          </a:bodyPr>
          <a:lstStyle/>
          <a:p>
            <a:pPr algn="l" rtl="0">
              <a:lnSpc>
                <a:spcPct val="110000"/>
              </a:lnSpc>
              <a:buFont typeface="Wingdings" panose="05000000000000000000" pitchFamily="2" charset="2"/>
              <a:buChar char="ü"/>
            </a:pPr>
            <a:r>
              <a:rPr lang="ru-Ru" b="0" i="0" u="none" baseline="0">
                <a:latin typeface="Arial" panose="020B0604020202020204" pitchFamily="34" charset="0"/>
                <a:ea typeface="Gill Sans MT" panose="020B0502020104020203" pitchFamily="34" charset="0"/>
                <a:cs typeface="Arial" panose="020B0604020202020204" pitchFamily="34" charset="0"/>
              </a:rPr>
              <a:t>Определить области большей/меньшей эффективности</a:t>
            </a:r>
          </a:p>
          <a:p>
            <a:pPr algn="l" rtl="0">
              <a:lnSpc>
                <a:spcPct val="110000"/>
              </a:lnSpc>
              <a:buFont typeface="Wingdings" panose="05000000000000000000" pitchFamily="2" charset="2"/>
              <a:buChar char="ü"/>
            </a:pPr>
            <a:r>
              <a:rPr lang="ru-Ru" b="0" i="0" u="none" baseline="0">
                <a:latin typeface="Arial" panose="020B0604020202020204" pitchFamily="34" charset="0"/>
                <a:ea typeface="Gill Sans MT" panose="020B0502020104020203" pitchFamily="34" charset="0"/>
                <a:cs typeface="Arial" panose="020B0604020202020204" pitchFamily="34" charset="0"/>
              </a:rPr>
              <a:t>Определить области большей/меньшей зрелости</a:t>
            </a:r>
          </a:p>
          <a:p>
            <a:pPr algn="l" rtl="0">
              <a:lnSpc>
                <a:spcPct val="110000"/>
              </a:lnSpc>
              <a:buFont typeface="Wingdings" panose="05000000000000000000" pitchFamily="2" charset="2"/>
              <a:buChar char="ü"/>
            </a:pPr>
            <a:r>
              <a:rPr lang="ru-Ru" b="0" i="0" u="none" baseline="0">
                <a:latin typeface="Arial" panose="020B0604020202020204" pitchFamily="34" charset="0"/>
                <a:ea typeface="Gill Sans MT" panose="020B0502020104020203" pitchFamily="34" charset="0"/>
                <a:cs typeface="Arial" panose="020B0604020202020204" pitchFamily="34" charset="0"/>
              </a:rPr>
              <a:t>Процедура анализа призвана определить то, каким образом эти два показателя связаны друг с другом</a:t>
            </a:r>
          </a:p>
          <a:p>
            <a:pPr algn="l" rtl="0">
              <a:lnSpc>
                <a:spcPct val="110000"/>
              </a:lnSpc>
              <a:buFont typeface="Wingdings" panose="05000000000000000000" pitchFamily="2" charset="2"/>
              <a:buChar char="ü"/>
            </a:pPr>
            <a:endParaRPr lang="ru-Ru" dirty="0">
              <a:latin typeface="Arial" panose="020B0604020202020204" pitchFamily="34" charset="0"/>
              <a:cs typeface="Arial" panose="020B0604020202020204" pitchFamily="34" charset="0"/>
            </a:endParaRPr>
          </a:p>
          <a:p>
            <a:pPr algn="l" rtl="0">
              <a:lnSpc>
                <a:spcPct val="110000"/>
              </a:lnSpc>
              <a:buFont typeface="Wingdings" panose="05000000000000000000" pitchFamily="2" charset="2"/>
              <a:buChar char="ü"/>
            </a:pPr>
            <a:r>
              <a:rPr lang="ru-Ru" b="0" i="0" u="none" baseline="0">
                <a:latin typeface="Arial" panose="020B0604020202020204" pitchFamily="34" charset="0"/>
                <a:ea typeface="Gill Sans MT" panose="020B0502020104020203" pitchFamily="34" charset="0"/>
                <a:cs typeface="Arial" panose="020B0604020202020204" pitchFamily="34" charset="0"/>
              </a:rPr>
              <a:t>Далее углубленная оценка определенных областей может стать одной из рекомендаций NSCA</a:t>
            </a:r>
            <a:endParaRPr lang="ru-Ru"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4</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05640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l" rtl="0">
              <a:lnSpc>
                <a:spcPct val="100000"/>
              </a:lnSpc>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Ознакомительные вопросы</a:t>
            </a:r>
          </a:p>
        </p:txBody>
      </p:sp>
      <p:sp>
        <p:nvSpPr>
          <p:cNvPr id="4" name="Text Placeholder 3"/>
          <p:cNvSpPr>
            <a:spLocks noGrp="1"/>
          </p:cNvSpPr>
          <p:nvPr>
            <p:ph idx="1"/>
          </p:nvPr>
        </p:nvSpPr>
        <p:spPr/>
        <p:txBody>
          <a:bodyPr>
            <a:noAutofit/>
          </a:bodyPr>
          <a:lstStyle/>
          <a:p>
            <a:pPr algn="l" rtl="0">
              <a:lnSpc>
                <a:spcPct val="110000"/>
              </a:lnSpc>
              <a:buFont typeface="Wingdings" panose="05000000000000000000" pitchFamily="2" charset="2"/>
              <a:buChar char="ü"/>
            </a:pPr>
            <a:r>
              <a:rPr lang="ru-Ru" b="0" i="0" u="none" baseline="0">
                <a:latin typeface="Arial" panose="020B0604020202020204" pitchFamily="34" charset="0"/>
                <a:ea typeface="Gill Sans MT" panose="020B0502020104020203" pitchFamily="34" charset="0"/>
                <a:cs typeface="Arial" panose="020B0604020202020204" pitchFamily="34" charset="0"/>
              </a:rPr>
              <a:t>Каковы недостатки в обеспечении эффективности?</a:t>
            </a:r>
          </a:p>
          <a:p>
            <a:pPr algn="l" rtl="0">
              <a:lnSpc>
                <a:spcPct val="110000"/>
              </a:lnSpc>
              <a:buFont typeface="Wingdings" panose="05000000000000000000" pitchFamily="2" charset="2"/>
              <a:buChar char="ü"/>
            </a:pPr>
            <a:endParaRPr lang="ru-Ru" dirty="0">
              <a:latin typeface="Arial" panose="020B0604020202020204" pitchFamily="34" charset="0"/>
              <a:cs typeface="Arial" panose="020B0604020202020204" pitchFamily="34" charset="0"/>
            </a:endParaRPr>
          </a:p>
          <a:p>
            <a:pPr algn="l" rtl="0">
              <a:lnSpc>
                <a:spcPct val="110000"/>
              </a:lnSpc>
              <a:buFont typeface="Wingdings" panose="05000000000000000000" pitchFamily="2" charset="2"/>
              <a:buChar char="ü"/>
            </a:pPr>
            <a:r>
              <a:rPr lang="ru-Ru" b="0" i="0" u="none" baseline="0">
                <a:latin typeface="Arial" panose="020B0604020202020204" pitchFamily="34" charset="0"/>
                <a:ea typeface="Gill Sans MT" panose="020B0502020104020203" pitchFamily="34" charset="0"/>
                <a:cs typeface="Arial" panose="020B0604020202020204" pitchFamily="34" charset="0"/>
              </a:rPr>
              <a:t>Какие сложности в сфере возможностей могут вносить свой вклад?</a:t>
            </a:r>
          </a:p>
          <a:p>
            <a:pPr algn="l" rtl="0">
              <a:lnSpc>
                <a:spcPct val="110000"/>
              </a:lnSpc>
              <a:buFont typeface="Wingdings" panose="05000000000000000000" pitchFamily="2" charset="2"/>
              <a:buChar char="ü"/>
            </a:pPr>
            <a:endParaRPr lang="ru-Ru" dirty="0">
              <a:latin typeface="Arial" panose="020B0604020202020204" pitchFamily="34" charset="0"/>
              <a:cs typeface="Arial" panose="020B0604020202020204" pitchFamily="34" charset="0"/>
            </a:endParaRPr>
          </a:p>
          <a:p>
            <a:pPr algn="l" rtl="0">
              <a:lnSpc>
                <a:spcPct val="110000"/>
              </a:lnSpc>
              <a:buFont typeface="Wingdings" panose="05000000000000000000" pitchFamily="2" charset="2"/>
              <a:buChar char="ü"/>
            </a:pPr>
            <a:r>
              <a:rPr lang="ru-Ru" b="0" i="0" u="none" baseline="0">
                <a:latin typeface="Arial" panose="020B0604020202020204" pitchFamily="34" charset="0"/>
                <a:ea typeface="Gill Sans MT" panose="020B0502020104020203" pitchFamily="34" charset="0"/>
                <a:cs typeface="Arial" panose="020B0604020202020204" pitchFamily="34" charset="0"/>
              </a:rPr>
              <a:t>Какие доработки в сфере возможностей могут оказать положительное воздействие на ключевые КПЭ? </a:t>
            </a:r>
            <a:endParaRPr lang="ru-Ru" sz="2400"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5</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40346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398" y="0"/>
            <a:ext cx="11036301" cy="1638300"/>
          </a:xfrm>
        </p:spPr>
        <p:txBody>
          <a:bodyPr>
            <a:noAutofit/>
          </a:bodyPr>
          <a:lstStyle/>
          <a:p>
            <a:pPr algn="l" rtl="0">
              <a:lnSpc>
                <a:spcPct val="100000"/>
              </a:lnSpc>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Можно/следует рассматривать данные в обратном направлении и в направлении «вперед»</a:t>
            </a:r>
          </a:p>
        </p:txBody>
      </p:sp>
      <p:sp>
        <p:nvSpPr>
          <p:cNvPr id="4" name="Text Placeholder 3"/>
          <p:cNvSpPr>
            <a:spLocks noGrp="1"/>
          </p:cNvSpPr>
          <p:nvPr>
            <p:ph idx="1"/>
          </p:nvPr>
        </p:nvSpPr>
        <p:spPr>
          <a:xfrm>
            <a:off x="914399" y="1638300"/>
            <a:ext cx="10555942" cy="4991100"/>
          </a:xfrm>
        </p:spPr>
        <p:txBody>
          <a:bodyPr>
            <a:noAutofit/>
          </a:bodyPr>
          <a:lstStyle/>
          <a:p>
            <a:pPr algn="l" rtl="0">
              <a:lnSpc>
                <a:spcPct val="110000"/>
              </a:lnSpc>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В обратном направлении: Начните с КПЭ, а затем изучите выводы Модели технологической зрелости, которые могут объяснить показатели эффективности.</a:t>
            </a:r>
            <a:endParaRPr lang="ru-Ru" sz="2000" dirty="0">
              <a:latin typeface="Arial" panose="020B0604020202020204" pitchFamily="34" charset="0"/>
              <a:cs typeface="Arial" panose="020B0604020202020204" pitchFamily="34" charset="0"/>
            </a:endParaRPr>
          </a:p>
          <a:p>
            <a:pPr lvl="1" algn="l" rtl="0">
              <a:lnSpc>
                <a:spcPct val="110000"/>
              </a:lnSpc>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Также существуют взаимоотношения между КПЭ, которые необходимо оценить и понять. Некоторые КПЭ могут иметь более низкие значения в иерархической перспективе.</a:t>
            </a:r>
            <a:endParaRPr lang="ru-Ru" sz="2000" dirty="0">
              <a:latin typeface="Arial" panose="020B0604020202020204" pitchFamily="34" charset="0"/>
              <a:cs typeface="Arial" panose="020B0604020202020204" pitchFamily="34" charset="0"/>
            </a:endParaRPr>
          </a:p>
          <a:p>
            <a:pPr algn="l" rtl="0">
              <a:lnSpc>
                <a:spcPct val="110000"/>
              </a:lnSpc>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В направлении «вперед»: Начните со сквозных модулей и рассмотрите связи с другими частями Модели технологической зрелости, а затем перейдите к КПЭ</a:t>
            </a:r>
            <a:endParaRPr lang="ru-Ru" sz="2000" dirty="0">
              <a:latin typeface="Arial" panose="020B0604020202020204" pitchFamily="34" charset="0"/>
              <a:cs typeface="Arial" panose="020B0604020202020204" pitchFamily="34" charset="0"/>
            </a:endParaRPr>
          </a:p>
          <a:p>
            <a:pPr algn="l" rtl="0">
              <a:lnSpc>
                <a:spcPct val="110000"/>
              </a:lnSpc>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Также необходимо изучить цепь поставок «по всем уровням». Один аспект цепи поставок может влиять на другие.</a:t>
            </a:r>
          </a:p>
          <a:p>
            <a:pPr algn="l" rtl="0">
              <a:lnSpc>
                <a:spcPct val="110000"/>
              </a:lnSpc>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Изучение данных в обратном направлении и в направлении «вперед» может подтвердить сделанные выводы или привести к новым</a:t>
            </a:r>
            <a:endParaRPr lang="ru-Ru" sz="2000"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6</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39726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7653126" y="1458092"/>
            <a:ext cx="4281563" cy="4695669"/>
          </a:xfrm>
          <a:prstGeom prst="rect">
            <a:avLst/>
          </a:prstGeom>
          <a:solidFill>
            <a:schemeClr val="bg1"/>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spcBef>
                <a:spcPts val="0"/>
              </a:spcBef>
              <a:spcAft>
                <a:spcPts val="0"/>
              </a:spcAft>
              <a:buClrTx/>
              <a:buSzTx/>
              <a:buFontTx/>
              <a:buNone/>
              <a:tabLst/>
              <a:defRPr/>
            </a:pPr>
            <a:endParaRPr kumimoji="0" lang="ru-Ru" sz="18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7" name="Rectangle 16"/>
          <p:cNvSpPr/>
          <p:nvPr/>
        </p:nvSpPr>
        <p:spPr>
          <a:xfrm>
            <a:off x="761999" y="1380459"/>
            <a:ext cx="5658678" cy="4695669"/>
          </a:xfrm>
          <a:prstGeom prst="rect">
            <a:avLst/>
          </a:prstGeom>
          <a:solidFill>
            <a:schemeClr val="bg1"/>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spcBef>
                <a:spcPts val="0"/>
              </a:spcBef>
              <a:spcAft>
                <a:spcPts val="0"/>
              </a:spcAft>
              <a:buClrTx/>
              <a:buSzTx/>
              <a:buFontTx/>
              <a:buNone/>
              <a:tabLst/>
              <a:defRPr/>
            </a:pPr>
            <a:endParaRPr kumimoji="0" lang="ru-Ru" sz="18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3" name="Title 2"/>
          <p:cNvSpPr>
            <a:spLocks noGrp="1"/>
          </p:cNvSpPr>
          <p:nvPr>
            <p:ph type="title"/>
          </p:nvPr>
        </p:nvSpPr>
        <p:spPr>
          <a:xfrm>
            <a:off x="379143" y="247941"/>
            <a:ext cx="11555546" cy="953872"/>
          </a:xfrm>
        </p:spPr>
        <p:txBody>
          <a:bodyPr>
            <a:noAutofit/>
          </a:bodyPr>
          <a:lstStyle/>
          <a:p>
            <a:pPr algn="l" rtl="0">
              <a:lnSpc>
                <a:spcPct val="100000"/>
              </a:lnSpc>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Изучение данных в обратном направлении (упрощенный пример)</a:t>
            </a:r>
          </a:p>
        </p:txBody>
      </p:sp>
      <p:sp>
        <p:nvSpPr>
          <p:cNvPr id="2" name="Slide Number Placeholder 1"/>
          <p:cNvSpPr>
            <a:spLocks noGrp="1"/>
          </p:cNvSpPr>
          <p:nvPr>
            <p:ph type="sldNum" sz="quarter" idx="12"/>
          </p:nvPr>
        </p:nvSpPr>
        <p:spPr>
          <a:xfrm>
            <a:off x="8610600" y="6720791"/>
            <a:ext cx="2743200" cy="365125"/>
          </a:xfrm>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7</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
        <p:nvSpPr>
          <p:cNvPr id="5" name="TextBox 4"/>
          <p:cNvSpPr txBox="1"/>
          <p:nvPr/>
        </p:nvSpPr>
        <p:spPr>
          <a:xfrm>
            <a:off x="907773" y="1770902"/>
            <a:ext cx="2411897" cy="1815882"/>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ru-Ru" sz="1600" b="1" i="0" u="sng" strike="noStrike" kern="1200" cap="none" spc="0" normalizeH="0" baseline="0">
                <a:ln>
                  <a:noFill/>
                </a:ln>
                <a:solidFill>
                  <a:prstClr val="black"/>
                </a:solidFill>
                <a:effectLst/>
                <a:uLnTx/>
                <a:uFillTx/>
                <a:latin typeface="Arial" panose="020B0604020202020204" pitchFamily="34" charset="0"/>
                <a:cs typeface="Arial" panose="020B0604020202020204" pitchFamily="34" charset="0"/>
              </a:rPr>
              <a:t>Дефицит запасов</a:t>
            </a:r>
          </a:p>
          <a:p>
            <a:pPr marL="0" marR="0" lvl="0" indent="0" algn="l" defTabSz="914400" rtl="0" eaLnBrk="1" fontAlgn="auto" latinLnBrk="0" hangingPunct="1">
              <a:spcBef>
                <a:spcPts val="0"/>
              </a:spcBef>
              <a:spcAft>
                <a:spcPts val="0"/>
              </a:spcAft>
              <a:buClrTx/>
              <a:buSzTx/>
              <a:buFontTx/>
              <a:buNone/>
              <a:tabLst/>
              <a:defRPr/>
            </a:pPr>
            <a:r>
              <a:rPr kumimoji="0" lang="ru-Ru" sz="1600" b="1" i="0" u="none" strike="noStrike" kern="1200" cap="none" spc="0" normalizeH="0" baseline="0">
                <a:ln>
                  <a:noFill/>
                </a:ln>
                <a:solidFill>
                  <a:srgbClr val="FF0000"/>
                </a:solidFill>
                <a:effectLst/>
                <a:uLnTx/>
                <a:uFillTx/>
                <a:latin typeface="Arial" panose="020B0604020202020204" pitchFamily="34" charset="0"/>
                <a:cs typeface="Arial" panose="020B0604020202020204" pitchFamily="34" charset="0"/>
              </a:rPr>
              <a:t>-Дефицит!</a:t>
            </a:r>
          </a:p>
          <a:p>
            <a:pPr marL="0" marR="0" lvl="0" indent="0" algn="l" defTabSz="914400" rtl="0" eaLnBrk="1" fontAlgn="auto" latinLnBrk="0" hangingPunct="1">
              <a:spcBef>
                <a:spcPts val="0"/>
              </a:spcBef>
              <a:spcAft>
                <a:spcPts val="0"/>
              </a:spcAft>
              <a:buClrTx/>
              <a:buSzTx/>
              <a:buFontTx/>
              <a:buNone/>
              <a:tabLst/>
              <a:defRPr/>
            </a:pPr>
            <a:endParaRPr kumimoji="0" lang="ru-Ru"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spcBef>
                <a:spcPts val="0"/>
              </a:spcBef>
              <a:spcAft>
                <a:spcPts val="0"/>
              </a:spcAft>
              <a:buClrTx/>
              <a:buSzTx/>
              <a:buFontTx/>
              <a:buNone/>
              <a:tabLst/>
              <a:defRPr/>
            </a:pPr>
            <a:r>
              <a:rPr kumimoji="0" lang="ru-Ru" sz="1600" b="1" i="0" u="none" strike="noStrike" kern="1200" cap="none" spc="0" normalizeH="0" baseline="0">
                <a:ln>
                  <a:noFill/>
                </a:ln>
                <a:solidFill>
                  <a:prstClr val="black"/>
                </a:solidFill>
                <a:effectLst/>
                <a:uLnTx/>
                <a:uFillTx/>
                <a:latin typeface="Arial" panose="020B0604020202020204" pitchFamily="34" charset="0"/>
                <a:cs typeface="Arial" panose="020B0604020202020204" pitchFamily="34" charset="0"/>
              </a:rPr>
              <a:t>Обеспечение запасами в соответствии с планом?</a:t>
            </a:r>
          </a:p>
        </p:txBody>
      </p:sp>
      <p:sp>
        <p:nvSpPr>
          <p:cNvPr id="8" name="TextBox 7"/>
          <p:cNvSpPr txBox="1"/>
          <p:nvPr/>
        </p:nvSpPr>
        <p:spPr>
          <a:xfrm>
            <a:off x="3677475" y="2100440"/>
            <a:ext cx="2411897" cy="1600438"/>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ru-Ru" sz="1600" b="1" i="0" u="sng" strike="noStrike" kern="1200" cap="none" spc="0" normalizeH="0" baseline="0">
                <a:ln>
                  <a:noFill/>
                </a:ln>
                <a:solidFill>
                  <a:prstClr val="black"/>
                </a:solidFill>
                <a:effectLst/>
                <a:uLnTx/>
                <a:uFillTx/>
                <a:latin typeface="Arial" panose="020B0604020202020204" pitchFamily="34" charset="0"/>
                <a:cs typeface="Arial" panose="020B0604020202020204" pitchFamily="34" charset="0"/>
              </a:rPr>
              <a:t>Данные по размещению заказов?</a:t>
            </a:r>
          </a:p>
          <a:p>
            <a:pPr marL="0" marR="0" lvl="0" indent="0" algn="l" defTabSz="914400" rtl="0" eaLnBrk="1" fontAlgn="auto" latinLnBrk="0" hangingPunct="1">
              <a:spcBef>
                <a:spcPts val="0"/>
              </a:spcBef>
              <a:spcAft>
                <a:spcPts val="0"/>
              </a:spcAft>
              <a:buClrTx/>
              <a:buSzTx/>
              <a:buFontTx/>
              <a:buNone/>
              <a:tabLst/>
              <a:defRPr/>
            </a:pPr>
            <a:r>
              <a:rPr kumimoji="0" lang="ru-Ru" sz="1600" b="1" i="0" u="none" strike="noStrike" kern="1200" cap="none" spc="0" normalizeH="0" baseline="0">
                <a:ln>
                  <a:noFill/>
                </a:ln>
                <a:solidFill>
                  <a:prstClr val="black"/>
                </a:solidFill>
                <a:effectLst/>
                <a:uLnTx/>
                <a:uFillTx/>
                <a:latin typeface="Arial" panose="020B0604020202020204" pitchFamily="34" charset="0"/>
                <a:cs typeface="Arial" panose="020B0604020202020204" pitchFamily="34" charset="0"/>
              </a:rPr>
              <a:t>-Своевременно?</a:t>
            </a:r>
          </a:p>
          <a:p>
            <a:pPr marL="0" marR="0" lvl="0" indent="0" algn="l" defTabSz="914400" rtl="0" eaLnBrk="1" fontAlgn="auto" latinLnBrk="0" hangingPunct="1">
              <a:spcBef>
                <a:spcPts val="0"/>
              </a:spcBef>
              <a:spcAft>
                <a:spcPts val="0"/>
              </a:spcAft>
              <a:buClrTx/>
              <a:buSzTx/>
              <a:buFontTx/>
              <a:buNone/>
              <a:tabLst/>
              <a:defRPr/>
            </a:pPr>
            <a:r>
              <a:rPr kumimoji="0" lang="ru-Ru" sz="1600" b="1" i="0" u="none" strike="noStrike" kern="1200" cap="none" spc="0" normalizeH="0" baseline="0">
                <a:ln>
                  <a:noFill/>
                </a:ln>
                <a:solidFill>
                  <a:prstClr val="black"/>
                </a:solidFill>
                <a:effectLst/>
                <a:uLnTx/>
                <a:uFillTx/>
                <a:latin typeface="Arial" panose="020B0604020202020204" pitchFamily="34" charset="0"/>
                <a:cs typeface="Arial" panose="020B0604020202020204" pitchFamily="34" charset="0"/>
              </a:rPr>
              <a:t>-В полном объеме?</a:t>
            </a:r>
          </a:p>
          <a:p>
            <a:pPr marL="0" marR="0" lvl="0" indent="0" algn="l" defTabSz="914400" rtl="0" eaLnBrk="1" fontAlgn="auto" latinLnBrk="0" hangingPunct="1">
              <a:spcBef>
                <a:spcPts val="0"/>
              </a:spcBef>
              <a:spcAft>
                <a:spcPts val="0"/>
              </a:spcAft>
              <a:buClrTx/>
              <a:buSzTx/>
              <a:buFontTx/>
              <a:buNone/>
              <a:tabLst/>
              <a:defRPr/>
            </a:pPr>
            <a:r>
              <a:rPr kumimoji="0" lang="ru-Ru" sz="1600" b="1" i="0" u="none" strike="noStrike" kern="1200" cap="none" spc="0" normalizeH="0" baseline="0">
                <a:ln>
                  <a:noFill/>
                </a:ln>
                <a:solidFill>
                  <a:prstClr val="black"/>
                </a:solidFill>
                <a:effectLst/>
                <a:uLnTx/>
                <a:uFillTx/>
                <a:latin typeface="Arial" panose="020B0604020202020204" pitchFamily="34" charset="0"/>
                <a:cs typeface="Arial" panose="020B0604020202020204" pitchFamily="34" charset="0"/>
              </a:rPr>
              <a:t>-Срочные?</a:t>
            </a:r>
          </a:p>
        </p:txBody>
      </p:sp>
      <p:cxnSp>
        <p:nvCxnSpPr>
          <p:cNvPr id="10" name="Straight Arrow Connector 9"/>
          <p:cNvCxnSpPr/>
          <p:nvPr/>
        </p:nvCxnSpPr>
        <p:spPr>
          <a:xfrm flipH="1">
            <a:off x="3359425" y="5177500"/>
            <a:ext cx="4976191" cy="0"/>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3677476" y="4050920"/>
            <a:ext cx="2411897" cy="830997"/>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ru-Ru" sz="1600" b="1" i="0" u="sng" strike="noStrike" kern="1200" cap="none" spc="0" normalizeH="0" baseline="0">
                <a:ln>
                  <a:noFill/>
                </a:ln>
                <a:solidFill>
                  <a:prstClr val="black"/>
                </a:solidFill>
                <a:effectLst/>
                <a:uLnTx/>
                <a:uFillTx/>
                <a:latin typeface="Arial" panose="020B0604020202020204" pitchFamily="34" charset="0"/>
                <a:cs typeface="Arial" panose="020B0604020202020204" pitchFamily="34" charset="0"/>
              </a:rPr>
              <a:t>Данные по дефициту запасов? </a:t>
            </a:r>
            <a:r>
              <a:rPr kumimoji="0" lang="ru-Ru" sz="1600" b="1" i="0" u="none" strike="noStrike" kern="1200" cap="none" spc="0" normalizeH="0" baseline="0">
                <a:ln>
                  <a:noFill/>
                </a:ln>
                <a:solidFill>
                  <a:prstClr val="black"/>
                </a:solidFill>
                <a:effectLst/>
                <a:uLnTx/>
                <a:uFillTx/>
                <a:latin typeface="Arial" panose="020B0604020202020204" pitchFamily="34" charset="0"/>
                <a:cs typeface="Arial" panose="020B0604020202020204" pitchFamily="34" charset="0"/>
              </a:rPr>
              <a:t>(Поставщик)</a:t>
            </a:r>
          </a:p>
        </p:txBody>
      </p:sp>
      <p:cxnSp>
        <p:nvCxnSpPr>
          <p:cNvPr id="12" name="Straight Arrow Connector 11"/>
          <p:cNvCxnSpPr/>
          <p:nvPr/>
        </p:nvCxnSpPr>
        <p:spPr>
          <a:xfrm flipH="1">
            <a:off x="3359425" y="2078783"/>
            <a:ext cx="4976191" cy="0"/>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2120346" y="4448558"/>
            <a:ext cx="0" cy="3808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endCxn id="8" idx="1"/>
          </p:cNvCxnSpPr>
          <p:nvPr/>
        </p:nvCxnSpPr>
        <p:spPr>
          <a:xfrm>
            <a:off x="3359425" y="2885272"/>
            <a:ext cx="318050" cy="15387"/>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4883424" y="3670100"/>
            <a:ext cx="0" cy="3808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947530" y="4839713"/>
            <a:ext cx="2411897" cy="830997"/>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ru-Ru" sz="1600" b="1" i="0" u="sng" strike="noStrike" kern="1200" cap="none" spc="0" normalizeH="0" baseline="0">
                <a:ln>
                  <a:noFill/>
                </a:ln>
                <a:solidFill>
                  <a:prstClr val="black"/>
                </a:solidFill>
                <a:effectLst/>
                <a:uLnTx/>
                <a:uFillTx/>
                <a:latin typeface="Arial" panose="020B0604020202020204" pitchFamily="34" charset="0"/>
                <a:cs typeface="Arial" panose="020B0604020202020204" pitchFamily="34" charset="0"/>
              </a:rPr>
              <a:t>Соответствующие человеческие ресурсы?</a:t>
            </a:r>
            <a:endParaRPr kumimoji="0" lang="ru-Ru"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19" name="TextBox 18"/>
          <p:cNvSpPr txBox="1"/>
          <p:nvPr/>
        </p:nvSpPr>
        <p:spPr>
          <a:xfrm>
            <a:off x="1" y="1256731"/>
            <a:ext cx="1497495" cy="338554"/>
          </a:xfrm>
          <a:prstGeom prst="rect">
            <a:avLst/>
          </a:prstGeom>
          <a:solidFill>
            <a:schemeClr val="bg1"/>
          </a:solidFill>
          <a:ln>
            <a:solidFill>
              <a:schemeClr val="accent1"/>
            </a:solidFill>
            <a:prstDash val="dash"/>
          </a:ln>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ru-Ru" sz="1600" b="1" i="0" u="sng" strike="noStrike" kern="1200" cap="none" spc="0" normalizeH="0" baseline="0">
                <a:ln>
                  <a:noFill/>
                </a:ln>
                <a:solidFill>
                  <a:prstClr val="black"/>
                </a:solidFill>
                <a:effectLst/>
                <a:uLnTx/>
                <a:uFillTx/>
                <a:latin typeface="Arial" panose="020B0604020202020204" pitchFamily="34" charset="0"/>
                <a:cs typeface="Arial" panose="020B0604020202020204" pitchFamily="34" charset="0"/>
              </a:rPr>
              <a:t>Данные КПЭ</a:t>
            </a:r>
            <a:endParaRPr kumimoji="0" lang="ru-Ru"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1" name="TextBox 20"/>
          <p:cNvSpPr txBox="1"/>
          <p:nvPr/>
        </p:nvSpPr>
        <p:spPr>
          <a:xfrm>
            <a:off x="6566450" y="1123744"/>
            <a:ext cx="2044149" cy="830997"/>
          </a:xfrm>
          <a:prstGeom prst="rect">
            <a:avLst/>
          </a:prstGeom>
          <a:solidFill>
            <a:schemeClr val="bg1"/>
          </a:solidFill>
          <a:ln>
            <a:solidFill>
              <a:schemeClr val="accent1"/>
            </a:solidFill>
            <a:prstDash val="dash"/>
          </a:ln>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ru-Ru" sz="1600" b="1" i="0" u="sng" strike="noStrike" kern="1200" cap="none" spc="0" normalizeH="0" baseline="0">
                <a:ln>
                  <a:noFill/>
                </a:ln>
                <a:solidFill>
                  <a:prstClr val="black"/>
                </a:solidFill>
                <a:effectLst/>
                <a:uLnTx/>
                <a:uFillTx/>
                <a:latin typeface="Arial" panose="020B0604020202020204" pitchFamily="34" charset="0"/>
                <a:cs typeface="Arial" panose="020B0604020202020204" pitchFamily="34" charset="0"/>
              </a:rPr>
              <a:t>Данные Модели технологической зрелости</a:t>
            </a:r>
            <a:endParaRPr kumimoji="0" lang="ru-Ru"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2" name="TextBox 21"/>
          <p:cNvSpPr txBox="1"/>
          <p:nvPr/>
        </p:nvSpPr>
        <p:spPr>
          <a:xfrm>
            <a:off x="8335616" y="3212237"/>
            <a:ext cx="2411897" cy="1323439"/>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ru-Ru" sz="1600" b="1" i="0" u="sng" strike="noStrike" kern="1200" cap="none" spc="0" normalizeH="0" baseline="0">
                <a:ln>
                  <a:noFill/>
                </a:ln>
                <a:solidFill>
                  <a:prstClr val="black"/>
                </a:solidFill>
                <a:effectLst/>
                <a:uLnTx/>
                <a:uFillTx/>
                <a:latin typeface="Arial" panose="020B0604020202020204" pitchFamily="34" charset="0"/>
                <a:cs typeface="Arial" panose="020B0604020202020204" pitchFamily="34" charset="0"/>
              </a:rPr>
              <a:t>Области низкой зрелости Информационной системы управления логистикой?</a:t>
            </a:r>
            <a:endParaRPr kumimoji="0" lang="ru-Ru"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3" name="TextBox 22"/>
          <p:cNvSpPr txBox="1"/>
          <p:nvPr/>
        </p:nvSpPr>
        <p:spPr>
          <a:xfrm>
            <a:off x="8335617" y="1994389"/>
            <a:ext cx="2411897" cy="1077218"/>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ru-Ru" sz="1600" b="1" i="0" u="sng" strike="noStrike" kern="1200" cap="none" spc="0" normalizeH="0" baseline="0">
                <a:ln>
                  <a:noFill/>
                </a:ln>
                <a:solidFill>
                  <a:prstClr val="black"/>
                </a:solidFill>
                <a:effectLst/>
                <a:uLnTx/>
                <a:uFillTx/>
                <a:latin typeface="Arial" panose="020B0604020202020204" pitchFamily="34" charset="0"/>
                <a:cs typeface="Arial" panose="020B0604020202020204" pitchFamily="34" charset="0"/>
              </a:rPr>
              <a:t>Области низкой зрелости складирования/</a:t>
            </a:r>
            <a:br>
              <a:rPr kumimoji="0" lang="en-US" sz="1600" b="1" i="0" u="sng" strike="noStrike" kern="1200" cap="none" spc="0" normalizeH="0" baseline="0">
                <a:ln>
                  <a:noFill/>
                </a:ln>
                <a:solidFill>
                  <a:prstClr val="black"/>
                </a:solidFill>
                <a:effectLst/>
                <a:uLnTx/>
                <a:uFillTx/>
                <a:latin typeface="Arial" panose="020B0604020202020204" pitchFamily="34" charset="0"/>
                <a:cs typeface="Arial" panose="020B0604020202020204" pitchFamily="34" charset="0"/>
              </a:rPr>
            </a:br>
            <a:r>
              <a:rPr kumimoji="0" lang="ru-Ru" sz="1600" b="1" i="0" u="sng" strike="noStrike" kern="1200" cap="none" spc="0" normalizeH="0" baseline="0">
                <a:ln>
                  <a:noFill/>
                </a:ln>
                <a:solidFill>
                  <a:prstClr val="black"/>
                </a:solidFill>
                <a:effectLst/>
                <a:uLnTx/>
                <a:uFillTx/>
                <a:latin typeface="Arial" panose="020B0604020202020204" pitchFamily="34" charset="0"/>
                <a:cs typeface="Arial" panose="020B0604020202020204" pitchFamily="34" charset="0"/>
              </a:rPr>
              <a:t>хранения?</a:t>
            </a:r>
            <a:endParaRPr kumimoji="0" lang="ru-Ru"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4" name="TextBox 23"/>
          <p:cNvSpPr txBox="1"/>
          <p:nvPr/>
        </p:nvSpPr>
        <p:spPr>
          <a:xfrm>
            <a:off x="8335617" y="4655046"/>
            <a:ext cx="2411897" cy="1077218"/>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ru-Ru" sz="1600" b="1" i="0" u="sng" strike="noStrike" kern="1200" cap="none" spc="0" normalizeH="0" baseline="0">
                <a:ln>
                  <a:noFill/>
                </a:ln>
                <a:solidFill>
                  <a:prstClr val="black"/>
                </a:solidFill>
                <a:effectLst/>
                <a:uLnTx/>
                <a:uFillTx/>
                <a:latin typeface="Arial" panose="020B0604020202020204" pitchFamily="34" charset="0"/>
                <a:cs typeface="Arial" panose="020B0604020202020204" pitchFamily="34" charset="0"/>
              </a:rPr>
              <a:t>Области низкой зрелости Человеческих ресурсов?</a:t>
            </a:r>
            <a:endParaRPr kumimoji="0" lang="ru-Ru"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cxnSp>
        <p:nvCxnSpPr>
          <p:cNvPr id="26" name="Straight Arrow Connector 25"/>
          <p:cNvCxnSpPr/>
          <p:nvPr/>
        </p:nvCxnSpPr>
        <p:spPr>
          <a:xfrm flipH="1">
            <a:off x="6089372" y="3511379"/>
            <a:ext cx="2246244" cy="0"/>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4747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0"/>
            <a:ext cx="10515600" cy="1325563"/>
          </a:xfrm>
        </p:spPr>
        <p:txBody>
          <a:bodyPr>
            <a:noAutofit/>
          </a:bodyPr>
          <a:lstStyle/>
          <a:p>
            <a:pPr algn="l" rtl="0">
              <a:lnSpc>
                <a:spcPct val="100000"/>
              </a:lnSpc>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Изучение данных в обратном направлении </a:t>
            </a:r>
            <a:br>
              <a:rPr lang="en-US"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b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(более простой пример)</a:t>
            </a:r>
          </a:p>
        </p:txBody>
      </p:sp>
      <p:sp>
        <p:nvSpPr>
          <p:cNvPr id="4" name="Text Placeholder 3"/>
          <p:cNvSpPr>
            <a:spLocks noGrp="1"/>
          </p:cNvSpPr>
          <p:nvPr>
            <p:ph idx="1"/>
          </p:nvPr>
        </p:nvSpPr>
        <p:spPr>
          <a:xfrm>
            <a:off x="914400" y="1460500"/>
            <a:ext cx="10939346" cy="5260975"/>
          </a:xfrm>
        </p:spPr>
        <p:txBody>
          <a:bodyPr>
            <a:noAutofit/>
          </a:bodyPr>
          <a:lstStyle/>
          <a:p>
            <a:pPr algn="l" rtl="0">
              <a:lnSpc>
                <a:spcPct val="120000"/>
              </a:lnSpc>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В случае низкой точности прогнозирования большинства оцениваемых товаров:</a:t>
            </a:r>
          </a:p>
          <a:p>
            <a:pPr algn="l" rtl="0">
              <a:lnSpc>
                <a:spcPct val="120000"/>
              </a:lnSpc>
              <a:buFont typeface="Wingdings" panose="05000000000000000000" pitchFamily="2" charset="2"/>
              <a:buChar char="ü"/>
            </a:pPr>
            <a:r>
              <a:rPr lang="ru-Ru" sz="2000" b="0" i="0" u="none" baseline="0">
                <a:latin typeface="Arial" panose="020B0604020202020204" pitchFamily="34" charset="0"/>
                <a:ea typeface="Gill Sans MT" panose="020B0502020104020203" pitchFamily="34" charset="0"/>
                <a:cs typeface="Arial" panose="020B0604020202020204" pitchFamily="34" charset="0"/>
              </a:rPr>
              <a:t>Изучите модуль прогнозирования Модели технологической зрелости</a:t>
            </a:r>
          </a:p>
          <a:p>
            <a:pPr lvl="1" algn="l" rtl="0">
              <a:lnSpc>
                <a:spcPct val="120000"/>
              </a:lnSpc>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Выполнена ли проверка качества прогнозирования, внесены ли поправки?</a:t>
            </a:r>
          </a:p>
          <a:p>
            <a:pPr lvl="1" algn="l" rtl="0">
              <a:lnSpc>
                <a:spcPct val="120000"/>
              </a:lnSpc>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Какие данные используются</a:t>
            </a:r>
          </a:p>
          <a:p>
            <a:pPr lvl="1" algn="l" rtl="0">
              <a:lnSpc>
                <a:spcPct val="120000"/>
              </a:lnSpc>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Носят ли данные актуальный характер? Проверялось ли качество?</a:t>
            </a:r>
          </a:p>
          <a:p>
            <a:pPr lvl="1" algn="l" rtl="0">
              <a:lnSpc>
                <a:spcPct val="120000"/>
              </a:lnSpc>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Каким образом составляются прогнозы?</a:t>
            </a:r>
          </a:p>
          <a:p>
            <a:pPr lvl="1" algn="l" rtl="0">
              <a:lnSpc>
                <a:spcPct val="120000"/>
              </a:lnSpc>
              <a:buFont typeface="Wingdings" panose="05000000000000000000" pitchFamily="2" charset="2"/>
              <a:buChar char="ü"/>
            </a:pPr>
            <a:endParaRPr lang="ru-Ru" sz="2000" dirty="0">
              <a:latin typeface="Arial" panose="020B0604020202020204" pitchFamily="34" charset="0"/>
              <a:cs typeface="Arial" panose="020B0604020202020204" pitchFamily="34" charset="0"/>
            </a:endParaRPr>
          </a:p>
          <a:p>
            <a:pPr lvl="1" algn="l" rtl="0">
              <a:lnSpc>
                <a:spcPct val="120000"/>
              </a:lnSpc>
              <a:buFont typeface="Wingdings" panose="05000000000000000000" pitchFamily="2" charset="2"/>
              <a:buChar char="ü"/>
            </a:pPr>
            <a:r>
              <a:rPr lang="ru-Ru" sz="2000" b="0" i="0" u="sng" baseline="0">
                <a:latin typeface="Arial" panose="020B0604020202020204" pitchFamily="34" charset="0"/>
                <a:ea typeface="Gill Sans MT" panose="020B0502020104020203" pitchFamily="34" charset="0"/>
                <a:cs typeface="Arial" panose="020B0604020202020204" pitchFamily="34" charset="0"/>
              </a:rPr>
              <a:t>Вопрос по закупкам 401:</a:t>
            </a:r>
            <a:r>
              <a:rPr lang="ru-Ru" sz="2000" b="0" i="0" u="none" baseline="0">
                <a:latin typeface="Arial" panose="020B0604020202020204" pitchFamily="34" charset="0"/>
                <a:ea typeface="Gill Sans MT" panose="020B0502020104020203" pitchFamily="34" charset="0"/>
                <a:cs typeface="Arial" panose="020B0604020202020204" pitchFamily="34" charset="0"/>
              </a:rPr>
              <a:t> В процессе поиска поставщиков и закупок (предварительная оценка и конкурсные торги) как часто дается ссылка на следующее?</a:t>
            </a:r>
          </a:p>
          <a:p>
            <a:pPr marL="457200" lvl="1" indent="0" algn="l" rtl="0">
              <a:lnSpc>
                <a:spcPct val="120000"/>
              </a:lnSpc>
              <a:buNone/>
            </a:pPr>
            <a:r>
              <a:rPr lang="ru-Ru" sz="2000" b="0" i="0" u="none" baseline="0">
                <a:latin typeface="Arial" panose="020B0604020202020204" pitchFamily="34" charset="0"/>
                <a:ea typeface="Gill Sans MT" panose="020B0502020104020203" pitchFamily="34" charset="0"/>
                <a:cs typeface="Arial" panose="020B0604020202020204" pitchFamily="34" charset="0"/>
              </a:rPr>
              <a:t>	</a:t>
            </a:r>
            <a:r>
              <a:rPr lang="ru-Ru" b="0" i="0" u="none" baseline="0">
                <a:latin typeface="Arial" panose="020B0604020202020204" pitchFamily="34" charset="0"/>
                <a:ea typeface="Gill Sans MT" panose="020B0502020104020203" pitchFamily="34" charset="0"/>
                <a:cs typeface="Arial" panose="020B0604020202020204" pitchFamily="34" charset="0"/>
              </a:rPr>
              <a:t>…прогнозы</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8</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1360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136525"/>
            <a:ext cx="10515600" cy="1325563"/>
          </a:xfrm>
        </p:spPr>
        <p:txBody>
          <a:bodyPr>
            <a:noAutofit/>
          </a:bodyPr>
          <a:lstStyle/>
          <a:p>
            <a:pPr algn="l" rtl="0">
              <a:lnSpc>
                <a:spcPct val="100000"/>
              </a:lnSpc>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Изучение данных в направлении «вперед»</a:t>
            </a:r>
          </a:p>
        </p:txBody>
      </p:sp>
      <p:sp>
        <p:nvSpPr>
          <p:cNvPr id="4" name="Text Placeholder 3"/>
          <p:cNvSpPr>
            <a:spLocks noGrp="1"/>
          </p:cNvSpPr>
          <p:nvPr>
            <p:ph idx="1"/>
          </p:nvPr>
        </p:nvSpPr>
        <p:spPr>
          <a:xfrm>
            <a:off x="838200" y="1382751"/>
            <a:ext cx="10515600" cy="4794212"/>
          </a:xfrm>
        </p:spPr>
        <p:txBody>
          <a:bodyPr>
            <a:normAutofit/>
          </a:bodyPr>
          <a:lstStyle/>
          <a:p>
            <a:pPr algn="l" rtl="0">
              <a:lnSpc>
                <a:spcPct val="100000"/>
              </a:lnSpc>
              <a:buFont typeface="Wingdings" panose="05000000000000000000" pitchFamily="2" charset="2"/>
              <a:buChar char="ü"/>
            </a:pPr>
            <a:r>
              <a:rPr lang="ru-Ru" sz="3200" b="0" i="0" u="none" baseline="0">
                <a:latin typeface="Arial" panose="020B0604020202020204" pitchFamily="34" charset="0"/>
                <a:ea typeface="Gill Sans MT" panose="020B0502020104020203" pitchFamily="34" charset="0"/>
                <a:cs typeface="Arial" panose="020B0604020202020204" pitchFamily="34" charset="0"/>
              </a:rPr>
              <a:t>Дистальные причины могут преобладать над непосредственными причинами (или нет)</a:t>
            </a:r>
          </a:p>
          <a:p>
            <a:pPr lvl="1" algn="l" rtl="0">
              <a:lnSpc>
                <a:spcPct val="100000"/>
              </a:lnSpc>
              <a:buFont typeface="Arial" panose="020B0604020202020204" pitchFamily="34" charset="0"/>
              <a:buChar char="•"/>
            </a:pPr>
            <a:r>
              <a:rPr lang="ru-Ru" sz="3200" b="0" i="0" u="none" baseline="0">
                <a:latin typeface="Arial" panose="020B0604020202020204" pitchFamily="34" charset="0"/>
                <a:ea typeface="Gill Sans MT" panose="020B0502020104020203" pitchFamily="34" charset="0"/>
                <a:cs typeface="Arial" panose="020B0604020202020204" pitchFamily="34" charset="0"/>
              </a:rPr>
              <a:t>Нехватка денежных средств </a:t>
            </a:r>
            <a:r>
              <a:rPr lang="ru-Ru" sz="3200" b="0" i="0" u="sng" baseline="0">
                <a:latin typeface="Arial" panose="020B0604020202020204" pitchFamily="34" charset="0"/>
                <a:ea typeface="Gill Sans MT" panose="020B0502020104020203" pitchFamily="34" charset="0"/>
                <a:cs typeface="Arial" panose="020B0604020202020204" pitchFamily="34" charset="0"/>
              </a:rPr>
              <a:t>может</a:t>
            </a:r>
            <a:r>
              <a:rPr lang="ru-Ru" sz="3200" b="0" i="0" u="none" baseline="0">
                <a:latin typeface="Arial" panose="020B0604020202020204" pitchFamily="34" charset="0"/>
                <a:ea typeface="Gill Sans MT" panose="020B0502020104020203" pitchFamily="34" charset="0"/>
                <a:cs typeface="Arial" panose="020B0604020202020204" pitchFamily="34" charset="0"/>
              </a:rPr>
              <a:t> влиять на дефицит в большей степени, чем фармацевтическое руководство...</a:t>
            </a:r>
          </a:p>
          <a:p>
            <a:pPr lvl="1" algn="l" rtl="0">
              <a:lnSpc>
                <a:spcPct val="100000"/>
              </a:lnSpc>
              <a:buFont typeface="Arial" panose="020B0604020202020204" pitchFamily="34" charset="0"/>
              <a:buChar char="•"/>
            </a:pPr>
            <a:r>
              <a:rPr lang="ru-Ru" sz="3200" b="0" i="0" u="none" baseline="0">
                <a:latin typeface="Arial" panose="020B0604020202020204" pitchFamily="34" charset="0"/>
                <a:ea typeface="Gill Sans MT" panose="020B0502020104020203" pitchFamily="34" charset="0"/>
                <a:cs typeface="Arial" panose="020B0604020202020204" pitchFamily="34" charset="0"/>
              </a:rPr>
              <a:t>Начните со сквозных модулей и вопросов в Модели технологической зрелости</a:t>
            </a:r>
          </a:p>
          <a:p>
            <a:pPr algn="l" rtl="0">
              <a:lnSpc>
                <a:spcPct val="100000"/>
              </a:lnSpc>
              <a:buFont typeface="Arial" panose="020B0604020202020204" pitchFamily="34" charset="0"/>
              <a:buChar char="•"/>
            </a:pPr>
            <a:endParaRPr lang="ru-Ru" sz="3200"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spcBef>
                <a:spcPts val="0"/>
              </a:spcBef>
              <a:spcAft>
                <a:spcPts val="0"/>
              </a:spcAft>
              <a:buClrTx/>
              <a:buSzTx/>
              <a:buFontTx/>
              <a:buNone/>
              <a:tabLst/>
              <a:defRPr/>
            </a:pPr>
            <a:fld id="{00000000-1234-1234-1234-123412341234}" type="slidenum">
              <a:rPr kumimoji="0" sz="1200" b="0" i="0" u="none" strike="noStrike" kern="1200" cap="none" spc="0" normalizeH="0" baseline="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spcBef>
                  <a:spcPts val="0"/>
                </a:spcBef>
                <a:spcAft>
                  <a:spcPts val="0"/>
                </a:spcAft>
                <a:buClrTx/>
                <a:buSzTx/>
                <a:buFontTx/>
                <a:buNone/>
                <a:tabLst/>
                <a:defRPr/>
              </a:pPr>
              <a:t>9</a:t>
            </a:fld>
            <a:endParaRPr kumimoji="0" lang="ru-Ru"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52644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822e118f-d533-465d-b5ca-7beed2256e09" ContentTypeId="0x0101008DA58B5CA681664FAB24816C56F4108502" PreviousValue="false"/>
</file>

<file path=customXml/item2.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C6B2355-473C-4542-965B-107A3ED17224}">
  <ds:schemaRefs>
    <ds:schemaRef ds:uri="Microsoft.SharePoint.Taxonomy.ContentTypeSync"/>
  </ds:schemaRefs>
</ds:datastoreItem>
</file>

<file path=customXml/itemProps2.xml><?xml version="1.0" encoding="utf-8"?>
<ds:datastoreItem xmlns:ds="http://schemas.openxmlformats.org/officeDocument/2006/customXml" ds:itemID="{7AF1F5EF-417A-4CB0-BE6D-C2B1FCC18FA3}"/>
</file>

<file path=customXml/itemProps3.xml><?xml version="1.0" encoding="utf-8"?>
<ds:datastoreItem xmlns:ds="http://schemas.openxmlformats.org/officeDocument/2006/customXml" ds:itemID="{B8ACCA55-8D7D-4323-8EA3-C4444C8BC011}">
  <ds:schemaRefs>
    <ds:schemaRef ds:uri="http://schemas.microsoft.com/office/2006/metadata/properties"/>
    <ds:schemaRef ds:uri="http://schemas.microsoft.com/office/infopath/2007/PartnerControls"/>
    <ds:schemaRef ds:uri="8d7096d6-fc66-4344-9e3f-2445529a09f6"/>
  </ds:schemaRefs>
</ds:datastoreItem>
</file>

<file path=customXml/itemProps4.xml><?xml version="1.0" encoding="utf-8"?>
<ds:datastoreItem xmlns:ds="http://schemas.openxmlformats.org/officeDocument/2006/customXml" ds:itemID="{62699683-37AA-4442-A91F-52CBC37A3E4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699</TotalTime>
  <Words>4173</Words>
  <Application>Microsoft Office PowerPoint</Application>
  <PresentationFormat>Widescreen</PresentationFormat>
  <Paragraphs>254</Paragraphs>
  <Slides>19</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Light</vt:lpstr>
      <vt:lpstr>Gill Sans MT</vt:lpstr>
      <vt:lpstr>Times</vt:lpstr>
      <vt:lpstr>Wingdings</vt:lpstr>
      <vt:lpstr>Office Theme</vt:lpstr>
      <vt:lpstr>PowerPoint Presentation</vt:lpstr>
      <vt:lpstr>Анализ данных представляет собой повторяющийся и одновременно групповой вид деятельности</vt:lpstr>
      <vt:lpstr>Основа</vt:lpstr>
      <vt:lpstr>КПЭ и оценка технологической зрелости работают совместно для определения следующих аспектов</vt:lpstr>
      <vt:lpstr>Ознакомительные вопросы</vt:lpstr>
      <vt:lpstr>Можно/следует рассматривать данные в обратном направлении и в направлении «вперед»</vt:lpstr>
      <vt:lpstr>Изучение данных в обратном направлении (упрощенный пример)</vt:lpstr>
      <vt:lpstr>Изучение данных в обратном направлении  (более простой пример)</vt:lpstr>
      <vt:lpstr>Изучение данных в направлении «вперед»</vt:lpstr>
      <vt:lpstr>Примеры изучения данных в направлении «вперед»</vt:lpstr>
      <vt:lpstr>Примечания (1)</vt:lpstr>
      <vt:lpstr>Примечания (2)</vt:lpstr>
      <vt:lpstr>Продвинутые виды анализа  (дополнительно, с пояснениями)</vt:lpstr>
      <vt:lpstr>Почему дополнительные?</vt:lpstr>
      <vt:lpstr>Типы продвинутого анализа</vt:lpstr>
      <vt:lpstr>Цепь поставок представляет собой сложную систему</vt:lpstr>
      <vt:lpstr>Оговорки (1)</vt:lpstr>
      <vt:lpstr>Оговорки (2)</vt:lpstr>
      <vt:lpstr>Как осуществить?</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Pakhapat Boonchusanong</cp:lastModifiedBy>
  <cp:revision>59</cp:revision>
  <dcterms:created xsi:type="dcterms:W3CDTF">2018-05-01T03:53:35Z</dcterms:created>
  <dcterms:modified xsi:type="dcterms:W3CDTF">2022-08-08T13:02:19Z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0x0101008DA58B5CA681664FAB24816C56F410850200C1ADE8129BED5243B21152D92CDBFE90</vt:lpwstr>
  </property>
  <property fmtid="{D5CDD505-2E9C-101B-9397-08002B2CF9AE}" pid="3" name="Project Document Type">
    <vt:lpwstr/>
  </property>
</Properties>
</file>